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5" r:id="rId4"/>
    <p:sldMasterId id="2147483696" r:id="rId5"/>
    <p:sldMasterId id="2147483697" r:id="rId6"/>
    <p:sldMasterId id="214748369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</p:sldIdLst>
  <p:sldSz cy="5143500" cx="9144000"/>
  <p:notesSz cx="6858000" cy="9144000"/>
  <p:embeddedFontLst>
    <p:embeddedFont>
      <p:font typeface="Ubuntu"/>
      <p:regular r:id="rId76"/>
      <p:bold r:id="rId77"/>
      <p:italic r:id="rId78"/>
      <p:boldItalic r:id="rId79"/>
    </p:embeddedFont>
    <p:embeddedFont>
      <p:font typeface="Roboto Medium"/>
      <p:regular r:id="rId80"/>
      <p:bold r:id="rId81"/>
      <p:italic r:id="rId82"/>
      <p:boldItalic r:id="rId83"/>
    </p:embeddedFont>
    <p:embeddedFont>
      <p:font typeface="Bad Script"/>
      <p:regular r:id="rId84"/>
    </p:embeddedFont>
    <p:embeddedFont>
      <p:font typeface="Fjalla One"/>
      <p:regular r:id="rId85"/>
    </p:embeddedFont>
    <p:embeddedFont>
      <p:font typeface="Roboto Condensed"/>
      <p:regular r:id="rId86"/>
      <p:bold r:id="rId87"/>
      <p:italic r:id="rId88"/>
      <p:boldItalic r:id="rId89"/>
    </p:embeddedFont>
    <p:embeddedFont>
      <p:font typeface="Roboto Condensed Light"/>
      <p:regular r:id="rId90"/>
      <p:bold r:id="rId91"/>
      <p:italic r:id="rId92"/>
      <p:boldItalic r:id="rId93"/>
    </p:embeddedFont>
    <p:embeddedFont>
      <p:font typeface="Roboto Mono"/>
      <p:regular r:id="rId94"/>
      <p:bold r:id="rId95"/>
      <p:italic r:id="rId96"/>
      <p:boldItalic r:id="rId97"/>
    </p:embeddedFont>
    <p:embeddedFont>
      <p:font typeface="Titillium Web SemiBold"/>
      <p:regular r:id="rId98"/>
      <p:bold r:id="rId99"/>
      <p:italic r:id="rId100"/>
      <p:boldItalic r:id="rId101"/>
    </p:embeddedFont>
    <p:embeddedFont>
      <p:font typeface="Roboto"/>
      <p:regular r:id="rId102"/>
      <p:bold r:id="rId103"/>
      <p:italic r:id="rId104"/>
      <p:boldItalic r:id="rId105"/>
    </p:embeddedFont>
    <p:embeddedFont>
      <p:font typeface="Lato"/>
      <p:regular r:id="rId106"/>
      <p:bold r:id="rId107"/>
      <p:italic r:id="rId108"/>
      <p:boldItalic r:id="rId109"/>
    </p:embeddedFont>
    <p:embeddedFont>
      <p:font typeface="Lato Light"/>
      <p:regular r:id="rId110"/>
      <p:bold r:id="rId111"/>
      <p:italic r:id="rId112"/>
      <p:boldItalic r:id="rId113"/>
    </p:embeddedFont>
    <p:embeddedFont>
      <p:font typeface="Titillium Web"/>
      <p:regular r:id="rId114"/>
      <p:bold r:id="rId115"/>
      <p:italic r:id="rId116"/>
      <p:boldItalic r:id="rId117"/>
    </p:embeddedFont>
    <p:embeddedFont>
      <p:font typeface="Google Sans"/>
      <p:regular r:id="rId118"/>
      <p:bold r:id="rId119"/>
      <p:italic r:id="rId120"/>
      <p:boldItalic r:id="rId121"/>
    </p:embeddedFont>
    <p:embeddedFont>
      <p:font typeface="Comfortaa"/>
      <p:regular r:id="rId122"/>
      <p:bold r:id="rId123"/>
    </p:embeddedFont>
    <p:embeddedFont>
      <p:font typeface="Titillium Web Light"/>
      <p:regular r:id="rId124"/>
      <p:bold r:id="rId125"/>
      <p:italic r:id="rId126"/>
      <p:boldItalic r:id="rId1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107" Type="http://schemas.openxmlformats.org/officeDocument/2006/relationships/font" Target="fonts/Lato-bold.fntdata"/><Relationship Id="rId106" Type="http://schemas.openxmlformats.org/officeDocument/2006/relationships/font" Target="fonts/Lato-regular.fntdata"/><Relationship Id="rId105" Type="http://schemas.openxmlformats.org/officeDocument/2006/relationships/font" Target="fonts/Roboto-boldItalic.fntdata"/><Relationship Id="rId104" Type="http://schemas.openxmlformats.org/officeDocument/2006/relationships/font" Target="fonts/Roboto-italic.fntdata"/><Relationship Id="rId109" Type="http://schemas.openxmlformats.org/officeDocument/2006/relationships/font" Target="fonts/Lato-boldItalic.fntdata"/><Relationship Id="rId108" Type="http://schemas.openxmlformats.org/officeDocument/2006/relationships/font" Target="fonts/Lato-italic.fntdata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103" Type="http://schemas.openxmlformats.org/officeDocument/2006/relationships/font" Target="fonts/Roboto-bold.fntdata"/><Relationship Id="rId102" Type="http://schemas.openxmlformats.org/officeDocument/2006/relationships/font" Target="fonts/Roboto-regular.fntdata"/><Relationship Id="rId101" Type="http://schemas.openxmlformats.org/officeDocument/2006/relationships/font" Target="fonts/TitilliumWebSemiBold-boldItalic.fntdata"/><Relationship Id="rId100" Type="http://schemas.openxmlformats.org/officeDocument/2006/relationships/font" Target="fonts/TitilliumWebSemiBold-italic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27" Type="http://schemas.openxmlformats.org/officeDocument/2006/relationships/font" Target="fonts/TitilliumWebLight-boldItalic.fntdata"/><Relationship Id="rId126" Type="http://schemas.openxmlformats.org/officeDocument/2006/relationships/font" Target="fonts/TitilliumWebLight-italic.fntdata"/><Relationship Id="rId26" Type="http://schemas.openxmlformats.org/officeDocument/2006/relationships/slide" Target="slides/slide18.xml"/><Relationship Id="rId121" Type="http://schemas.openxmlformats.org/officeDocument/2006/relationships/font" Target="fonts/GoogleSans-boldItalic.fntdata"/><Relationship Id="rId25" Type="http://schemas.openxmlformats.org/officeDocument/2006/relationships/slide" Target="slides/slide17.xml"/><Relationship Id="rId120" Type="http://schemas.openxmlformats.org/officeDocument/2006/relationships/font" Target="fonts/GoogleSans-italic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125" Type="http://schemas.openxmlformats.org/officeDocument/2006/relationships/font" Target="fonts/TitilliumWebLight-bold.fntdata"/><Relationship Id="rId29" Type="http://schemas.openxmlformats.org/officeDocument/2006/relationships/slide" Target="slides/slide21.xml"/><Relationship Id="rId124" Type="http://schemas.openxmlformats.org/officeDocument/2006/relationships/font" Target="fonts/TitilliumWebLight-regular.fntdata"/><Relationship Id="rId123" Type="http://schemas.openxmlformats.org/officeDocument/2006/relationships/font" Target="fonts/Comfortaa-bold.fntdata"/><Relationship Id="rId122" Type="http://schemas.openxmlformats.org/officeDocument/2006/relationships/font" Target="fonts/Comfortaa-regular.fntdata"/><Relationship Id="rId95" Type="http://schemas.openxmlformats.org/officeDocument/2006/relationships/font" Target="fonts/RobotoMono-bold.fntdata"/><Relationship Id="rId94" Type="http://schemas.openxmlformats.org/officeDocument/2006/relationships/font" Target="fonts/RobotoMono-regular.fntdata"/><Relationship Id="rId97" Type="http://schemas.openxmlformats.org/officeDocument/2006/relationships/font" Target="fonts/RobotoMono-boldItalic.fntdata"/><Relationship Id="rId96" Type="http://schemas.openxmlformats.org/officeDocument/2006/relationships/font" Target="fonts/RobotoMono-italic.fntdata"/><Relationship Id="rId11" Type="http://schemas.openxmlformats.org/officeDocument/2006/relationships/slide" Target="slides/slide3.xml"/><Relationship Id="rId99" Type="http://schemas.openxmlformats.org/officeDocument/2006/relationships/font" Target="fonts/TitilliumWebSemiBold-bold.fntdata"/><Relationship Id="rId10" Type="http://schemas.openxmlformats.org/officeDocument/2006/relationships/slide" Target="slides/slide2.xml"/><Relationship Id="rId98" Type="http://schemas.openxmlformats.org/officeDocument/2006/relationships/font" Target="fonts/TitilliumWebSemiBold-regular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font" Target="fonts/RobotoCondensedLight-bold.fntdata"/><Relationship Id="rId90" Type="http://schemas.openxmlformats.org/officeDocument/2006/relationships/font" Target="fonts/RobotoCondensedLight-regular.fntdata"/><Relationship Id="rId93" Type="http://schemas.openxmlformats.org/officeDocument/2006/relationships/font" Target="fonts/RobotoCondensedLight-boldItalic.fntdata"/><Relationship Id="rId92" Type="http://schemas.openxmlformats.org/officeDocument/2006/relationships/font" Target="fonts/RobotoCondensedLight-italic.fntdata"/><Relationship Id="rId118" Type="http://schemas.openxmlformats.org/officeDocument/2006/relationships/font" Target="fonts/GoogleSans-regular.fntdata"/><Relationship Id="rId117" Type="http://schemas.openxmlformats.org/officeDocument/2006/relationships/font" Target="fonts/TitilliumWeb-boldItalic.fntdata"/><Relationship Id="rId116" Type="http://schemas.openxmlformats.org/officeDocument/2006/relationships/font" Target="fonts/TitilliumWeb-italic.fntdata"/><Relationship Id="rId115" Type="http://schemas.openxmlformats.org/officeDocument/2006/relationships/font" Target="fonts/TitilliumWeb-bold.fntdata"/><Relationship Id="rId119" Type="http://schemas.openxmlformats.org/officeDocument/2006/relationships/font" Target="fonts/GoogleSans-bold.fntdata"/><Relationship Id="rId15" Type="http://schemas.openxmlformats.org/officeDocument/2006/relationships/slide" Target="slides/slide7.xml"/><Relationship Id="rId110" Type="http://schemas.openxmlformats.org/officeDocument/2006/relationships/font" Target="fonts/LatoLight-regular.fntdata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14" Type="http://schemas.openxmlformats.org/officeDocument/2006/relationships/font" Target="fonts/TitilliumWeb-regular.fntdata"/><Relationship Id="rId18" Type="http://schemas.openxmlformats.org/officeDocument/2006/relationships/slide" Target="slides/slide10.xml"/><Relationship Id="rId113" Type="http://schemas.openxmlformats.org/officeDocument/2006/relationships/font" Target="fonts/LatoLight-boldItalic.fntdata"/><Relationship Id="rId112" Type="http://schemas.openxmlformats.org/officeDocument/2006/relationships/font" Target="fonts/LatoLight-italic.fntdata"/><Relationship Id="rId111" Type="http://schemas.openxmlformats.org/officeDocument/2006/relationships/font" Target="fonts/LatoLight-bold.fntdata"/><Relationship Id="rId84" Type="http://schemas.openxmlformats.org/officeDocument/2006/relationships/font" Target="fonts/BadScript-regular.fntdata"/><Relationship Id="rId83" Type="http://schemas.openxmlformats.org/officeDocument/2006/relationships/font" Target="fonts/RobotoMedium-boldItalic.fntdata"/><Relationship Id="rId86" Type="http://schemas.openxmlformats.org/officeDocument/2006/relationships/font" Target="fonts/RobotoCondensed-regular.fntdata"/><Relationship Id="rId85" Type="http://schemas.openxmlformats.org/officeDocument/2006/relationships/font" Target="fonts/FjallaOne-regular.fntdata"/><Relationship Id="rId88" Type="http://schemas.openxmlformats.org/officeDocument/2006/relationships/font" Target="fonts/RobotoCondensed-italic.fntdata"/><Relationship Id="rId87" Type="http://schemas.openxmlformats.org/officeDocument/2006/relationships/font" Target="fonts/RobotoCondensed-bold.fntdata"/><Relationship Id="rId89" Type="http://schemas.openxmlformats.org/officeDocument/2006/relationships/font" Target="fonts/RobotoCondensed-boldItalic.fntdata"/><Relationship Id="rId80" Type="http://schemas.openxmlformats.org/officeDocument/2006/relationships/font" Target="fonts/RobotoMedium-regular.fntdata"/><Relationship Id="rId82" Type="http://schemas.openxmlformats.org/officeDocument/2006/relationships/font" Target="fonts/RobotoMedium-italic.fntdata"/><Relationship Id="rId81" Type="http://schemas.openxmlformats.org/officeDocument/2006/relationships/font" Target="fonts/RobotoMedium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font" Target="fonts/Ubuntu-bold.fntdata"/><Relationship Id="rId76" Type="http://schemas.openxmlformats.org/officeDocument/2006/relationships/font" Target="fonts/Ubuntu-regular.fntdata"/><Relationship Id="rId79" Type="http://schemas.openxmlformats.org/officeDocument/2006/relationships/font" Target="fonts/Ubuntu-boldItalic.fntdata"/><Relationship Id="rId78" Type="http://schemas.openxmlformats.org/officeDocument/2006/relationships/font" Target="fonts/Ubuntu-italic.fntdata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5cb532ab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5cb532ab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ff9e5187f7_0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ff9e5187f7_0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f9e5187f7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f9e5187f7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f9e5187f7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f9e5187f7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 pitot link at this point to memory and jank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f9e5187f7_0_8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ff9e5187f7_0_8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ff9e5187f7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ff9e5187f7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C++ library that is able to ingest traces of various formats and expose them to be queried using SQL.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can quickly ingest very large traces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Sql based as you can see on the right this is how you would write a query to extract some information from the trace,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case 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trace process is easy to embed in other apps and so can be used everywhere which ensures a consistent experience in all it’s different uses.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f9e5187f7_0_9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ff9e5187f7_0_9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C++ library that is able to ingest traces of various formats and expose them to be queried using SQL.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can quickly ingest very large traces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Sql based as you can see on the right this is how you would write a query to extract some information from the trace,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case 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trace process is easy to embed in other apps and so can be used everywhere which ensures a consistent experience in all it’s different uses.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6419019a0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6419019a0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ff9e5187f7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ff9e5187f7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ff9e5187f7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ff9e5187f7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ff9e5187f7_0_10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ff9e5187f7_0_1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6419019a0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6419019a0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f9e5187f7_0_1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f9e5187f7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ff9e5187f7_0_10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ff9e5187f7_0_10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ff9e5187f7_0_1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ff9e5187f7_0_1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f9e5187f7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f9e5187f7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6419019a0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16419019a0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6419019a0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6419019a0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6419019a0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6419019a0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6419019a0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6419019a0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ff9e5187f7_0_5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ff9e5187f7_0_5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ff9e5187f7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ff9e5187f7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invested into the analytics and not just the tracing tool.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want to do in this talk is convincing you that is not just about tools and solving problems, it's about methodology, analysis and scale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5cb532a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5cb532a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ff9e5187f7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ff9e5187f7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is very different from the server world, mindset is different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891277d31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891277d31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15a90ad11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15a90ad11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e891277d31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e891277d31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15a90ad11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15a90ad11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15a90ad112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15a90ad112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5a90ad112_0_8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15a90ad112_0_8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ff9e5187f7_0_10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ff9e5187f7_0_10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ff9e5187f7_0_1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ff9e5187f7_0_1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ff9e5187f7_0_1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ff9e5187f7_0_1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f9e5187f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ff9e5187f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different tools…. why centralizing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16419019a0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16419019a0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https://pitot.corp.google.com/u/0/jank/jank_traces?device_view=1.sailfish,1.marlin,1.walleye,1.taimen,1.blueline,1.crosshatch,1.sargo,1.bonito,1.flame,1.sunfish,1.bramble,1.coral,1.redfin,1.barbet&amp;release=dogfood-all&amp;comparison=target&amp;start=20210823&amp;end=20210829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15d05d6e8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15d05d6e8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15d05d6e8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15d05d6e8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4ac4e05d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4ac4e05d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15d05d6e81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15d05d6e81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25731304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25731304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13d563ff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113d563ff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25731304c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25731304c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25731304c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25731304c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25731304c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25731304c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f9e5187f7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f9e5187f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Record traces: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cross-platform tracing library for app instrumentation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kernel + userspace tracing system tuned for client platforms (Android OS, Chrome Browser, ChromeOS)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set of data probes deeply integrated with OS internals and browser internals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Analyze: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C++ library to ingest various trace formats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SQL interface to access the trace data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rich set of domain-specific, opinionated, trace-based metrics (think reverse engineering the OS states from trace events)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Visualize: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web-based fully-offline frontend to visualize traces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5731304c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25731304c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25731304c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125731304c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13d563ffb8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13d563ffb8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13d563ffb8_0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113d563ffb8_0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44e03366c1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44e03366c1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125731304c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125731304c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e891277d31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e891277d31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cb0e6cc1de_0_1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cb0e6cc1de_0_1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55d3f410f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55d3f410f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b0e6cc1de_0_1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b0e6cc1de_0_1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15a90ad11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15a90ad11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cb0e6cc1de_0_1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cb0e6cc1de_0_1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cb0e6cc1de_0_1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cb0e6cc1de_0_1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55cb532ab7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55cb532ab7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55cb532ab7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55cb532ab7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55cb532ab7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55cb532ab7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44e03366c1_0_10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44e03366c1_0_1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44e03366c1_0_9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44e03366c1_0_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44e03366c1_0_9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44e03366c1_0_9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cb0e6cc1de_0_1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cb0e6cc1de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f9e5187f7_0_8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ff9e5187f7_0_8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ff9e5187f7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ff9e5187f7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9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3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/>
          <p:nvPr>
            <p:ph type="ctrTitle"/>
          </p:nvPr>
        </p:nvSpPr>
        <p:spPr>
          <a:xfrm>
            <a:off x="0" y="1583350"/>
            <a:ext cx="9144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Ubuntu"/>
              <a:buNone/>
              <a:defRPr sz="4800">
                <a:solidFill>
                  <a:srgbClr val="F3F3F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57" name="Google Shape;57;p15"/>
          <p:cNvSpPr txBox="1"/>
          <p:nvPr>
            <p:ph idx="1" type="subTitle"/>
          </p:nvPr>
        </p:nvSpPr>
        <p:spPr>
          <a:xfrm>
            <a:off x="685800" y="2840054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3000"/>
              <a:buFont typeface="Roboto"/>
              <a:buNone/>
              <a:defRPr sz="3000">
                <a:solidFill>
                  <a:srgbClr val="CFE2F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2" name="Google Shape;62;p1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Roboto Condensed"/>
              <a:buNone/>
              <a:defRPr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Footer: Title &amp; body">
  <p:cSld name="TITLE_2_3_3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/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70" name="Google Shape;70;p19"/>
          <p:cNvSpPr/>
          <p:nvPr/>
        </p:nvSpPr>
        <p:spPr>
          <a:xfrm flipH="1">
            <a:off x="71770" y="4617750"/>
            <a:ext cx="9097930" cy="548378"/>
          </a:xfrm>
          <a:custGeom>
            <a:rect b="b" l="l" r="r" t="t"/>
            <a:pathLst>
              <a:path extrusionOk="0" h="19840" w="367556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558B2F"/>
          </a:solidFill>
          <a:ln>
            <a:noFill/>
          </a:ln>
        </p:spPr>
      </p:sp>
      <p:sp>
        <p:nvSpPr>
          <p:cNvPr id="71" name="Google Shape;71;p19"/>
          <p:cNvSpPr/>
          <p:nvPr/>
        </p:nvSpPr>
        <p:spPr>
          <a:xfrm flipH="1">
            <a:off x="-12535" y="4686833"/>
            <a:ext cx="4769786" cy="473975"/>
          </a:xfrm>
          <a:custGeom>
            <a:rect b="b" l="l" r="r" t="t"/>
            <a:pathLst>
              <a:path extrusionOk="0" h="18959" w="366343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8BC34A"/>
          </a:solidFill>
          <a:ln>
            <a:noFill/>
          </a:ln>
        </p:spPr>
      </p:sp>
      <p:pic>
        <p:nvPicPr>
          <p:cNvPr id="72" name="Google Shape;7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50" y="4882274"/>
            <a:ext cx="791069" cy="1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9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176225" y="1305875"/>
            <a:ext cx="6614100" cy="26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">
  <p:cSld name="CUSTOM_40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300500" y="990000"/>
            <a:ext cx="5673000" cy="81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Medium"/>
              <a:buNone/>
              <a:defRPr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2pPr>
            <a:lvl3pPr indent="-228600" lvl="2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3pPr>
            <a:lvl4pPr indent="-228600" lvl="3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4pPr>
            <a:lvl5pPr indent="-228600" lvl="4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5pPr>
            <a:lvl6pPr indent="-228600" lvl="5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6pPr>
            <a:lvl7pPr indent="-228600" lvl="6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7pPr>
            <a:lvl8pPr indent="-228600" lvl="7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8pPr>
            <a:lvl9pPr indent="-228600" lvl="8" marL="457200" rtl="0">
              <a:spcBef>
                <a:spcPts val="0"/>
              </a:spcBef>
              <a:spcAft>
                <a:spcPts val="0"/>
              </a:spcAft>
              <a:buSzPts val="1600"/>
              <a:buFont typeface="Roboto Medium"/>
              <a:buNone/>
              <a:defRPr sz="16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7" name="Google Shape;77;p20"/>
          <p:cNvSpPr txBox="1"/>
          <p:nvPr>
            <p:ph idx="2" type="title"/>
          </p:nvPr>
        </p:nvSpPr>
        <p:spPr>
          <a:xfrm>
            <a:off x="300500" y="257525"/>
            <a:ext cx="5041800" cy="7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78" name="Google Shape;78;p20"/>
          <p:cNvPicPr preferRelativeResize="0"/>
          <p:nvPr/>
        </p:nvPicPr>
        <p:blipFill rotWithShape="1">
          <a:blip r:embed="rId2">
            <a:alphaModFix/>
          </a:blip>
          <a:srcRect b="42001" l="26511" r="40781" t="42000"/>
          <a:stretch/>
        </p:blipFill>
        <p:spPr>
          <a:xfrm>
            <a:off x="8135451" y="4807623"/>
            <a:ext cx="626947" cy="17249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0"/>
          <p:cNvSpPr txBox="1"/>
          <p:nvPr/>
        </p:nvSpPr>
        <p:spPr>
          <a:xfrm>
            <a:off x="347825" y="4830500"/>
            <a:ext cx="2501400" cy="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60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2021  |  Confidential and Proprietary</a:t>
            </a:r>
            <a:endParaRPr sz="600">
              <a:solidFill>
                <a:srgbClr val="CCCC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" name="Google Shape;86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8" name="Google Shape;98;p2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5" name="Google Shape;105;p2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3" name="Google Shape;113;p2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4" name="Google Shape;114;p2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3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" name="Google Shape;139;p34"/>
          <p:cNvGrpSpPr/>
          <p:nvPr/>
        </p:nvGrpSpPr>
        <p:grpSpPr>
          <a:xfrm>
            <a:off x="256960" y="1187048"/>
            <a:ext cx="1094440" cy="356739"/>
            <a:chOff x="0" y="0"/>
            <a:chExt cx="2077525" cy="676925"/>
          </a:xfrm>
        </p:grpSpPr>
        <p:sp>
          <p:nvSpPr>
            <p:cNvPr id="140" name="Google Shape;140;p34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4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4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4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4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4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6" name="Google Shape;146;p34"/>
          <p:cNvSpPr txBox="1"/>
          <p:nvPr/>
        </p:nvSpPr>
        <p:spPr>
          <a:xfrm>
            <a:off x="129750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34"/>
          <p:cNvSpPr txBox="1"/>
          <p:nvPr>
            <p:ph type="ctrTitle"/>
          </p:nvPr>
        </p:nvSpPr>
        <p:spPr>
          <a:xfrm>
            <a:off x="129758" y="304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8" name="Google Shape;148;p34"/>
          <p:cNvSpPr txBox="1"/>
          <p:nvPr>
            <p:ph idx="1" type="subTitle"/>
          </p:nvPr>
        </p:nvSpPr>
        <p:spPr>
          <a:xfrm>
            <a:off x="129750" y="23943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9" name="Google Shape;149;p34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35"/>
          <p:cNvGrpSpPr/>
          <p:nvPr/>
        </p:nvGrpSpPr>
        <p:grpSpPr>
          <a:xfrm>
            <a:off x="176223" y="4848071"/>
            <a:ext cx="532677" cy="173564"/>
            <a:chOff x="0" y="0"/>
            <a:chExt cx="2077525" cy="676925"/>
          </a:xfrm>
        </p:grpSpPr>
        <p:sp>
          <p:nvSpPr>
            <p:cNvPr id="153" name="Google Shape;153;p35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5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5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5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5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5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35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35"/>
          <p:cNvSpPr txBox="1"/>
          <p:nvPr>
            <p:ph type="title"/>
          </p:nvPr>
        </p:nvSpPr>
        <p:spPr>
          <a:xfrm>
            <a:off x="176225" y="703050"/>
            <a:ext cx="4022100" cy="3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35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64" name="Google Shape;164;p36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5" name="Google Shape;165;p36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68" name="Google Shape;168;p37"/>
          <p:cNvSpPr txBox="1"/>
          <p:nvPr>
            <p:ph idx="1" type="body"/>
          </p:nvPr>
        </p:nvSpPr>
        <p:spPr>
          <a:xfrm>
            <a:off x="180900" y="1143700"/>
            <a:ext cx="412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9" name="Google Shape;169;p37"/>
          <p:cNvSpPr txBox="1"/>
          <p:nvPr>
            <p:ph idx="2" type="body"/>
          </p:nvPr>
        </p:nvSpPr>
        <p:spPr>
          <a:xfrm>
            <a:off x="4840395" y="1143700"/>
            <a:ext cx="412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0" name="Google Shape;170;p37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8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73" name="Google Shape;173;p38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9"/>
          <p:cNvSpPr txBox="1"/>
          <p:nvPr>
            <p:ph type="title"/>
          </p:nvPr>
        </p:nvSpPr>
        <p:spPr>
          <a:xfrm>
            <a:off x="180900" y="447950"/>
            <a:ext cx="58674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76" name="Google Shape;176;p39"/>
          <p:cNvSpPr txBox="1"/>
          <p:nvPr>
            <p:ph idx="1" type="body"/>
          </p:nvPr>
        </p:nvSpPr>
        <p:spPr>
          <a:xfrm>
            <a:off x="180900" y="128195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7" name="Google Shape;177;p39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>
            <p:ph type="title"/>
          </p:nvPr>
        </p:nvSpPr>
        <p:spPr>
          <a:xfrm>
            <a:off x="180900" y="456800"/>
            <a:ext cx="8782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80" name="Google Shape;180;p40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41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" name="Google Shape;184;p41"/>
          <p:cNvSpPr txBox="1"/>
          <p:nvPr>
            <p:ph type="title"/>
          </p:nvPr>
        </p:nvSpPr>
        <p:spPr>
          <a:xfrm>
            <a:off x="178563" y="446900"/>
            <a:ext cx="4045200" cy="9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85" name="Google Shape;185;p41"/>
          <p:cNvSpPr txBox="1"/>
          <p:nvPr>
            <p:ph idx="1" type="subTitle"/>
          </p:nvPr>
        </p:nvSpPr>
        <p:spPr>
          <a:xfrm>
            <a:off x="176225" y="1454750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41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2"/>
          <p:cNvSpPr/>
          <p:nvPr/>
        </p:nvSpPr>
        <p:spPr>
          <a:xfrm>
            <a:off x="3534336" y="2402400"/>
            <a:ext cx="3930000" cy="274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2"/>
          <p:cNvSpPr txBox="1"/>
          <p:nvPr>
            <p:ph idx="1" type="body"/>
          </p:nvPr>
        </p:nvSpPr>
        <p:spPr>
          <a:xfrm>
            <a:off x="3885361" y="2773950"/>
            <a:ext cx="3211500" cy="218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91" name="Google Shape;191;p42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3"/>
          <p:cNvSpPr txBox="1"/>
          <p:nvPr>
            <p:ph hasCustomPrompt="1" type="title"/>
          </p:nvPr>
        </p:nvSpPr>
        <p:spPr>
          <a:xfrm>
            <a:off x="180900" y="1106125"/>
            <a:ext cx="87822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4" name="Google Shape;194;p43"/>
          <p:cNvSpPr txBox="1"/>
          <p:nvPr>
            <p:ph idx="1" type="body"/>
          </p:nvPr>
        </p:nvSpPr>
        <p:spPr>
          <a:xfrm>
            <a:off x="180900" y="3152225"/>
            <a:ext cx="87822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43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4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itle: Droids">
  <p:cSld name="TITLE_2_3_4">
    <p:bg>
      <p:bgPr>
        <a:solidFill>
          <a:srgbClr val="F3F3F3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5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" name="Google Shape;200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345" y="1191450"/>
            <a:ext cx="1748638" cy="34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0960"/>
            <a:ext cx="9141046" cy="160201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5"/>
          <p:cNvSpPr txBox="1"/>
          <p:nvPr/>
        </p:nvSpPr>
        <p:spPr>
          <a:xfrm>
            <a:off x="2076125" y="1007900"/>
            <a:ext cx="4010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Gaming Summit</a:t>
            </a:r>
            <a:endParaRPr b="1" sz="3600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99999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Footer: Title &amp; body">
  <p:cSld name="TITLE_2_3_3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6"/>
          <p:cNvSpPr txBox="1"/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05" name="Google Shape;205;p46"/>
          <p:cNvSpPr/>
          <p:nvPr/>
        </p:nvSpPr>
        <p:spPr>
          <a:xfrm flipH="1">
            <a:off x="71770" y="4617750"/>
            <a:ext cx="9097930" cy="548378"/>
          </a:xfrm>
          <a:custGeom>
            <a:rect b="b" l="l" r="r" t="t"/>
            <a:pathLst>
              <a:path extrusionOk="0" h="19840" w="367556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558B2F"/>
          </a:solidFill>
          <a:ln>
            <a:noFill/>
          </a:ln>
        </p:spPr>
      </p:sp>
      <p:sp>
        <p:nvSpPr>
          <p:cNvPr id="206" name="Google Shape;206;p46"/>
          <p:cNvSpPr/>
          <p:nvPr/>
        </p:nvSpPr>
        <p:spPr>
          <a:xfrm flipH="1">
            <a:off x="-12535" y="4686833"/>
            <a:ext cx="4769786" cy="473975"/>
          </a:xfrm>
          <a:custGeom>
            <a:rect b="b" l="l" r="r" t="t"/>
            <a:pathLst>
              <a:path extrusionOk="0" h="18959" w="366343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8BC34A"/>
          </a:solidFill>
          <a:ln>
            <a:noFill/>
          </a:ln>
        </p:spPr>
      </p:sp>
      <p:pic>
        <p:nvPicPr>
          <p:cNvPr id="207" name="Google Shape;207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50" y="4882274"/>
            <a:ext cx="791069" cy="1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6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46"/>
          <p:cNvSpPr txBox="1"/>
          <p:nvPr>
            <p:ph idx="1" type="body"/>
          </p:nvPr>
        </p:nvSpPr>
        <p:spPr>
          <a:xfrm>
            <a:off x="176225" y="1305875"/>
            <a:ext cx="6614100" cy="26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3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itle">
  <p:cSld name="TITLE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8"/>
          <p:cNvSpPr txBox="1"/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pic>
        <p:nvPicPr>
          <p:cNvPr id="213" name="Google Shape;213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50" y="4831675"/>
            <a:ext cx="791069" cy="1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8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Green Footer">
  <p:cSld name="TITLE_2_3_5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9"/>
          <p:cNvSpPr txBox="1"/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17" name="Google Shape;217;p49"/>
          <p:cNvSpPr/>
          <p:nvPr/>
        </p:nvSpPr>
        <p:spPr>
          <a:xfrm flipH="1">
            <a:off x="71770" y="4617750"/>
            <a:ext cx="9097930" cy="548378"/>
          </a:xfrm>
          <a:custGeom>
            <a:rect b="b" l="l" r="r" t="t"/>
            <a:pathLst>
              <a:path extrusionOk="0" h="19840" w="367556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558B2F"/>
          </a:solidFill>
          <a:ln>
            <a:noFill/>
          </a:ln>
        </p:spPr>
      </p:sp>
      <p:sp>
        <p:nvSpPr>
          <p:cNvPr id="218" name="Google Shape;218;p49"/>
          <p:cNvSpPr/>
          <p:nvPr/>
        </p:nvSpPr>
        <p:spPr>
          <a:xfrm flipH="1">
            <a:off x="-12535" y="4686833"/>
            <a:ext cx="4769786" cy="473975"/>
          </a:xfrm>
          <a:custGeom>
            <a:rect b="b" l="l" r="r" t="t"/>
            <a:pathLst>
              <a:path extrusionOk="0" h="18959" w="366343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8BC34A"/>
          </a:solidFill>
          <a:ln>
            <a:noFill/>
          </a:ln>
        </p:spPr>
      </p:sp>
      <p:sp>
        <p:nvSpPr>
          <p:cNvPr id="219" name="Google Shape;219;p49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50" y="4882274"/>
            <a:ext cx="791069" cy="15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Cyan">
  <p:cSld name="CUSTOM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0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00BCD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223" name="Google Shape;223;p50"/>
          <p:cNvSpPr txBox="1"/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224" name="Google Shape;224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50" y="4831675"/>
            <a:ext cx="791069" cy="1582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50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Footer - Title &amp; Body">
  <p:cSld name="CUSTOM_3_1_1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1"/>
          <p:cNvSpPr txBox="1"/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228" name="Google Shape;228;p51"/>
          <p:cNvSpPr/>
          <p:nvPr/>
        </p:nvSpPr>
        <p:spPr>
          <a:xfrm>
            <a:off x="81075" y="4617750"/>
            <a:ext cx="9088625" cy="548375"/>
          </a:xfrm>
          <a:custGeom>
            <a:rect b="b" l="l" r="r" t="t"/>
            <a:pathLst>
              <a:path extrusionOk="0" h="21935" w="363545">
                <a:moveTo>
                  <a:pt x="363545" y="21935"/>
                </a:moveTo>
                <a:lnTo>
                  <a:pt x="363036" y="0"/>
                </a:lnTo>
                <a:lnTo>
                  <a:pt x="0" y="12743"/>
                </a:lnTo>
                <a:lnTo>
                  <a:pt x="869" y="20673"/>
                </a:lnTo>
                <a:close/>
              </a:path>
            </a:pathLst>
          </a:custGeom>
          <a:solidFill>
            <a:srgbClr val="558B2F"/>
          </a:solidFill>
          <a:ln>
            <a:noFill/>
          </a:ln>
        </p:spPr>
      </p:sp>
      <p:sp>
        <p:nvSpPr>
          <p:cNvPr id="229" name="Google Shape;229;p51"/>
          <p:cNvSpPr/>
          <p:nvPr/>
        </p:nvSpPr>
        <p:spPr>
          <a:xfrm flipH="1">
            <a:off x="-12535" y="4686833"/>
            <a:ext cx="4769786" cy="473975"/>
          </a:xfrm>
          <a:custGeom>
            <a:rect b="b" l="l" r="r" t="t"/>
            <a:pathLst>
              <a:path extrusionOk="0" h="18959" w="366343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8BC34A"/>
          </a:solidFill>
          <a:ln>
            <a:noFill/>
          </a:ln>
        </p:spPr>
      </p:sp>
      <p:sp>
        <p:nvSpPr>
          <p:cNvPr id="230" name="Google Shape;230;p51"/>
          <p:cNvSpPr txBox="1"/>
          <p:nvPr>
            <p:ph idx="1" type="body"/>
          </p:nvPr>
        </p:nvSpPr>
        <p:spPr>
          <a:xfrm>
            <a:off x="176225" y="1305875"/>
            <a:ext cx="5244900" cy="26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31" name="Google Shape;231;p51"/>
          <p:cNvSpPr txBox="1"/>
          <p:nvPr/>
        </p:nvSpPr>
        <p:spPr>
          <a:xfrm>
            <a:off x="7756125" y="218775"/>
            <a:ext cx="13878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Google Proprietary + Confidential</a:t>
            </a:r>
            <a:endParaRPr sz="600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150" y="4882274"/>
            <a:ext cx="791069" cy="15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4.xml"/><Relationship Id="rId19" Type="http://schemas.openxmlformats.org/officeDocument/2006/relationships/theme" Target="../theme/theme5.xml"/><Relationship Id="rId6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rgbClr val="F3F3F3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Lato Light"/>
              <a:buNone/>
              <a:defRPr sz="4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●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○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4" name="Google Shape;54;p14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oogle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33"/>
          <p:cNvGrpSpPr/>
          <p:nvPr/>
        </p:nvGrpSpPr>
        <p:grpSpPr>
          <a:xfrm>
            <a:off x="176223" y="4848071"/>
            <a:ext cx="532677" cy="173564"/>
            <a:chOff x="0" y="0"/>
            <a:chExt cx="2077525" cy="676925"/>
          </a:xfrm>
        </p:grpSpPr>
        <p:sp>
          <p:nvSpPr>
            <p:cNvPr id="127" name="Google Shape;127;p33"/>
            <p:cNvSpPr/>
            <p:nvPr/>
          </p:nvSpPr>
          <p:spPr>
            <a:xfrm>
              <a:off x="0" y="0"/>
              <a:ext cx="511375" cy="524800"/>
            </a:xfrm>
            <a:custGeom>
              <a:rect b="b" l="l" r="r" t="t"/>
              <a:pathLst>
                <a:path extrusionOk="0" h="20992" w="20455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3"/>
            <p:cNvSpPr/>
            <p:nvPr/>
          </p:nvSpPr>
          <p:spPr>
            <a:xfrm>
              <a:off x="54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33"/>
            <p:cNvSpPr/>
            <p:nvPr/>
          </p:nvSpPr>
          <p:spPr>
            <a:xfrm>
              <a:off x="910400" y="187300"/>
              <a:ext cx="339200" cy="337950"/>
            </a:xfrm>
            <a:custGeom>
              <a:rect b="b" l="l" r="r" t="t"/>
              <a:pathLst>
                <a:path extrusionOk="0" h="13518" w="13568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3"/>
            <p:cNvSpPr/>
            <p:nvPr/>
          </p:nvSpPr>
          <p:spPr>
            <a:xfrm>
              <a:off x="1280400" y="187325"/>
              <a:ext cx="323850" cy="489600"/>
            </a:xfrm>
            <a:custGeom>
              <a:rect b="b" l="l" r="r" t="t"/>
              <a:pathLst>
                <a:path extrusionOk="0" h="19584" w="12954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3"/>
            <p:cNvSpPr/>
            <p:nvPr/>
          </p:nvSpPr>
          <p:spPr>
            <a:xfrm>
              <a:off x="1655750" y="20000"/>
              <a:ext cx="74250" cy="495000"/>
            </a:xfrm>
            <a:custGeom>
              <a:rect b="b" l="l" r="r" t="t"/>
              <a:pathLst>
                <a:path extrusionOk="0" h="19800" w="297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3"/>
            <p:cNvSpPr/>
            <p:nvPr/>
          </p:nvSpPr>
          <p:spPr>
            <a:xfrm>
              <a:off x="1765825" y="187275"/>
              <a:ext cx="311700" cy="337950"/>
            </a:xfrm>
            <a:custGeom>
              <a:rect b="b" l="l" r="r" t="t"/>
              <a:pathLst>
                <a:path extrusionOk="0" h="13518" w="12468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3" name="Google Shape;133;p33"/>
          <p:cNvSpPr txBox="1"/>
          <p:nvPr/>
        </p:nvSpPr>
        <p:spPr>
          <a:xfrm>
            <a:off x="5085675" y="4796225"/>
            <a:ext cx="356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Confidential + Proprietary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33"/>
          <p:cNvSpPr txBox="1"/>
          <p:nvPr>
            <p:ph type="title"/>
          </p:nvPr>
        </p:nvSpPr>
        <p:spPr>
          <a:xfrm>
            <a:off x="180900" y="446900"/>
            <a:ext cx="878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"/>
              <a:buNone/>
              <a:defRPr sz="2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5" name="Google Shape;135;p33"/>
          <p:cNvSpPr txBox="1"/>
          <p:nvPr>
            <p:ph idx="1" type="body"/>
          </p:nvPr>
        </p:nvSpPr>
        <p:spPr>
          <a:xfrm>
            <a:off x="180900" y="1143700"/>
            <a:ext cx="8782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6" name="Google Shape;136;p33"/>
          <p:cNvSpPr txBox="1"/>
          <p:nvPr>
            <p:ph idx="12" type="sldNum"/>
          </p:nvPr>
        </p:nvSpPr>
        <p:spPr>
          <a:xfrm>
            <a:off x="8453375" y="4796300"/>
            <a:ext cx="548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bit.ly/perfetto-c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Relationship Id="rId4" Type="http://schemas.openxmlformats.org/officeDocument/2006/relationships/hyperlink" Target="https://lwn.net/Articles/809545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Relationship Id="rId4" Type="http://schemas.openxmlformats.org/officeDocument/2006/relationships/hyperlink" Target="http://perfetto.dev/docs/data-sources/frametimeline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7.png"/><Relationship Id="rId4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2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www.perfetto.dev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9.xml"/><Relationship Id="rId3" Type="http://schemas.openxmlformats.org/officeDocument/2006/relationships/hyperlink" Target="https://ui.perfetto.dev/#!/record/instructions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2"/>
          <p:cNvSpPr txBox="1"/>
          <p:nvPr/>
        </p:nvSpPr>
        <p:spPr>
          <a:xfrm>
            <a:off x="0" y="4260275"/>
            <a:ext cx="91440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55A64"/>
                </a:solidFill>
                <a:latin typeface="Titillium Web"/>
                <a:ea typeface="Titillium Web"/>
                <a:cs typeface="Titillium Web"/>
                <a:sym typeface="Titillium Web"/>
              </a:rPr>
              <a:t>Oct 11th, 2022 - Tracing Summit </a:t>
            </a:r>
            <a:endParaRPr sz="1800">
              <a:solidFill>
                <a:srgbClr val="455A6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666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5A64"/>
                </a:solidFill>
                <a:latin typeface="Titillium Web"/>
                <a:ea typeface="Titillium Web"/>
                <a:cs typeface="Titillium Web"/>
                <a:sym typeface="Titillium Web"/>
              </a:rPr>
              <a:t>primiano@google.com</a:t>
            </a:r>
            <a:endParaRPr sz="1000">
              <a:solidFill>
                <a:srgbClr val="455A6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8" name="Google Shape;23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523" y="1283100"/>
            <a:ext cx="6814949" cy="300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2"/>
          <p:cNvSpPr txBox="1"/>
          <p:nvPr/>
        </p:nvSpPr>
        <p:spPr>
          <a:xfrm>
            <a:off x="0" y="63350"/>
            <a:ext cx="9144000" cy="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1579B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Perfetto - State of the union</a:t>
            </a:r>
            <a:endParaRPr sz="1900">
              <a:solidFill>
                <a:srgbClr val="01579B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40" name="Google Shape;240;p52"/>
          <p:cNvSpPr/>
          <p:nvPr/>
        </p:nvSpPr>
        <p:spPr>
          <a:xfrm>
            <a:off x="6414500" y="3948125"/>
            <a:ext cx="1740900" cy="44610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1"/>
          <p:cNvSpPr txBox="1"/>
          <p:nvPr/>
        </p:nvSpPr>
        <p:spPr>
          <a:xfrm>
            <a:off x="92675" y="111200"/>
            <a:ext cx="30948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Recording a trace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50" name="Google Shape;350;p61"/>
          <p:cNvSpPr/>
          <p:nvPr/>
        </p:nvSpPr>
        <p:spPr>
          <a:xfrm>
            <a:off x="206500" y="1914325"/>
            <a:ext cx="679200" cy="6792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1" name="Google Shape;351;p61"/>
          <p:cNvSpPr txBox="1"/>
          <p:nvPr/>
        </p:nvSpPr>
        <p:spPr>
          <a:xfrm>
            <a:off x="885700" y="2053825"/>
            <a:ext cx="2351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Via ui.perfetto.dev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2" name="Google Shape;35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400" y="-3875"/>
            <a:ext cx="5948000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2"/>
          <p:cNvSpPr txBox="1"/>
          <p:nvPr/>
        </p:nvSpPr>
        <p:spPr>
          <a:xfrm>
            <a:off x="92675" y="111200"/>
            <a:ext cx="30948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Recording a trace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58" name="Google Shape;358;p62"/>
          <p:cNvSpPr/>
          <p:nvPr/>
        </p:nvSpPr>
        <p:spPr>
          <a:xfrm>
            <a:off x="206500" y="1914325"/>
            <a:ext cx="679200" cy="6792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62"/>
          <p:cNvSpPr txBox="1"/>
          <p:nvPr/>
        </p:nvSpPr>
        <p:spPr>
          <a:xfrm>
            <a:off x="885700" y="2053825"/>
            <a:ext cx="318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Via cmdline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62"/>
          <p:cNvSpPr/>
          <p:nvPr/>
        </p:nvSpPr>
        <p:spPr>
          <a:xfrm>
            <a:off x="3247050" y="0"/>
            <a:ext cx="5897100" cy="51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# Option 1: Or use helper scripts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tools/record_android_trace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tools/cpu_profile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tools/heap_profile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tools/java_heap_dump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# Option 2: pass a full trace config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perfetto -o out.pftrace -c config.cfg</a:t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/>
          <p:nvPr/>
        </p:nvSpPr>
        <p:spPr>
          <a:xfrm>
            <a:off x="92675" y="111200"/>
            <a:ext cx="30948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Recording a trace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66" name="Google Shape;366;p63"/>
          <p:cNvSpPr/>
          <p:nvPr/>
        </p:nvSpPr>
        <p:spPr>
          <a:xfrm>
            <a:off x="206500" y="1914325"/>
            <a:ext cx="679200" cy="6792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7" name="Google Shape;367;p63"/>
          <p:cNvSpPr txBox="1"/>
          <p:nvPr/>
        </p:nvSpPr>
        <p:spPr>
          <a:xfrm>
            <a:off x="885700" y="2053825"/>
            <a:ext cx="318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Unmanned!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63"/>
          <p:cNvSpPr/>
          <p:nvPr/>
        </p:nvSpPr>
        <p:spPr>
          <a:xfrm>
            <a:off x="3247050" y="0"/>
            <a:ext cx="5897100" cy="516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C107"/>
                </a:solidFill>
                <a:latin typeface="Roboto Mono"/>
                <a:ea typeface="Roboto Mono"/>
                <a:cs typeface="Roboto Mono"/>
                <a:sym typeface="Roboto Mono"/>
              </a:rPr>
              <a:t>subscription {</a:t>
            </a:r>
            <a:endParaRPr sz="1000">
              <a:solidFill>
                <a:srgbClr val="FFC10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C107"/>
                </a:solidFill>
                <a:latin typeface="Roboto Mono"/>
                <a:ea typeface="Roboto Mono"/>
                <a:cs typeface="Roboto Mono"/>
                <a:sym typeface="Roboto Mono"/>
              </a:rPr>
              <a:t>  name: "PERFETTO_TRIGGER_SYSTEM_SERVER_MEMORY_TRACE_R"</a:t>
            </a:r>
            <a:endParaRPr sz="1000">
              <a:solidFill>
                <a:srgbClr val="FFC10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C107"/>
                </a:solidFill>
                <a:latin typeface="Roboto Mono"/>
                <a:ea typeface="Roboto Mono"/>
                <a:cs typeface="Roboto Mono"/>
                <a:sym typeface="Roboto Mono"/>
              </a:rPr>
              <a:t>  description: "Trigger heap profiling when System server hits high RSS."</a:t>
            </a:r>
            <a:endParaRPr sz="1000">
              <a:solidFill>
                <a:srgbClr val="FFC10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C107"/>
                </a:solidFill>
                <a:latin typeface="Roboto Mono"/>
                <a:ea typeface="Roboto Mono"/>
                <a:cs typeface="Roboto Mono"/>
                <a:sym typeface="Roboto Mono"/>
              </a:rPr>
              <a:t>  rule_type: ALERT</a:t>
            </a:r>
            <a:endParaRPr sz="1000">
              <a:solidFill>
                <a:srgbClr val="FFC10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C107"/>
                </a:solidFill>
                <a:latin typeface="Roboto Mono"/>
                <a:ea typeface="Roboto Mono"/>
                <a:cs typeface="Roboto Mono"/>
                <a:sym typeface="Roboto Mono"/>
              </a:rPr>
              <a:t>  rule_name: "EXCESSIVE_SYSTEM_SERVER_MEMORY_USAGE_R"</a:t>
            </a:r>
            <a:endParaRPr sz="1000">
              <a:solidFill>
                <a:srgbClr val="FFC10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C107"/>
                </a:solidFill>
                <a:latin typeface="Roboto Mono"/>
                <a:ea typeface="Roboto Mono"/>
                <a:cs typeface="Roboto Mono"/>
                <a:sym typeface="Roboto Mono"/>
              </a:rPr>
              <a:t>  perfetto_details {</a:t>
            </a:r>
            <a:endParaRPr sz="1000">
              <a:solidFill>
                <a:srgbClr val="FFC107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trace_config: {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compression_type: COMPRESSION_TYPE_DEFLATE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buffers {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size_kb: 512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fill_policy: DISCARD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}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buffers {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size_kb: 7168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}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data_sources {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config {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name: "android.heapprofd"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target_buffer: 1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heapprofd_config {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sampling_interval_bytes: 65536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process_cmdline: "system_server"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ED58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</a:t>
            </a:r>
            <a:r>
              <a:rPr lang="en" sz="1000">
                <a:solidFill>
                  <a:srgbClr val="558B2F"/>
                </a:solidFill>
                <a:latin typeface="Roboto Mono"/>
                <a:ea typeface="Roboto Mono"/>
                <a:cs typeface="Roboto Mono"/>
                <a:sym typeface="Roboto Mono"/>
              </a:rPr>
              <a:t># Only trigger for processes that have exceeded</a:t>
            </a:r>
            <a:endParaRPr sz="1000">
              <a:solidFill>
                <a:srgbClr val="558B2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58B2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# threshold</a:t>
            </a:r>
            <a:endParaRPr sz="1000">
              <a:solidFill>
                <a:srgbClr val="558B2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no_startup: true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58B2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# Introduced in S (no effect in previous versions)</a:t>
            </a:r>
            <a:endParaRPr sz="1000">
              <a:solidFill>
                <a:srgbClr val="558B2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adaptive_sampling_shmem_threshold: 4194304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adaptive_sampling_max_sampling_interval_bytes: 524288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target_installed_by: "@system"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target_installed_by: "com.android.vending"</a:t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69" name="Google Shape;369;p63"/>
          <p:cNvSpPr txBox="1"/>
          <p:nvPr/>
        </p:nvSpPr>
        <p:spPr>
          <a:xfrm>
            <a:off x="92675" y="3146750"/>
            <a:ext cx="31545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Roboto"/>
                <a:ea typeface="Roboto"/>
                <a:cs typeface="Roboto"/>
                <a:sym typeface="Roboto"/>
              </a:rPr>
              <a:t>Automatically capture traces* when known perf issues are detected!</a:t>
            </a:r>
            <a:endParaRPr i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latin typeface="Roboto"/>
                <a:ea typeface="Roboto"/>
                <a:cs typeface="Roboto"/>
                <a:sym typeface="Roboto"/>
              </a:rPr>
              <a:t>* F</a:t>
            </a:r>
            <a:r>
              <a:rPr i="1" lang="en" sz="1500">
                <a:latin typeface="Roboto"/>
                <a:ea typeface="Roboto"/>
                <a:cs typeface="Roboto"/>
                <a:sym typeface="Roboto"/>
              </a:rPr>
              <a:t>rom Google employees' phones</a:t>
            </a:r>
            <a:endParaRPr i="1" sz="1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800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4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Analyzing traces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Perfetto Trace Processor</a:t>
            </a:r>
            <a:endParaRPr sz="25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5"/>
          <p:cNvSpPr txBox="1"/>
          <p:nvPr>
            <p:ph idx="4294967295" type="title"/>
          </p:nvPr>
        </p:nvSpPr>
        <p:spPr>
          <a:xfrm>
            <a:off x="167100" y="522375"/>
            <a:ext cx="43197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B4437"/>
                </a:solidFill>
              </a:rPr>
              <a:t>Trace Processor</a:t>
            </a:r>
            <a:endParaRPr b="1">
              <a:solidFill>
                <a:srgbClr val="DB443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DB4437"/>
                </a:solidFill>
              </a:rPr>
              <a:t>Portable C++ library. A </a:t>
            </a:r>
            <a:r>
              <a:rPr lang="en" sz="1200">
                <a:solidFill>
                  <a:srgbClr val="DB4437"/>
                </a:solidFill>
              </a:rPr>
              <a:t>SQL engine for trace analysis.</a:t>
            </a:r>
            <a:endParaRPr>
              <a:solidFill>
                <a:srgbClr val="DB4437"/>
              </a:solidFill>
            </a:endParaRPr>
          </a:p>
        </p:txBody>
      </p:sp>
      <p:sp>
        <p:nvSpPr>
          <p:cNvPr id="380" name="Google Shape;380;p65"/>
          <p:cNvSpPr txBox="1"/>
          <p:nvPr/>
        </p:nvSpPr>
        <p:spPr>
          <a:xfrm>
            <a:off x="259400" y="1408375"/>
            <a:ext cx="3983700" cy="30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Efficient</a:t>
            </a:r>
            <a:endParaRPr b="1"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Can ingest multi-GB / hours-long traces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SQL-powered</a:t>
            </a: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Based on industry standard SQLite engine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Interoperable</a:t>
            </a:r>
            <a:endParaRPr b="1"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Runs on servers! Runs on Android! Runs in the browser (via Web Assembly)!</a:t>
            </a: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Runs in other IDEs and tools.</a:t>
            </a:r>
            <a:endParaRPr sz="12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Easy to embed in other apps and</a:t>
            </a:r>
            <a:b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integrate with ad-hoc perf test infrastructure</a:t>
            </a:r>
            <a:endParaRPr sz="18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1" name="Google Shape;381;p65"/>
          <p:cNvSpPr/>
          <p:nvPr/>
        </p:nvSpPr>
        <p:spPr>
          <a:xfrm>
            <a:off x="4486750" y="-8925"/>
            <a:ext cx="4657200" cy="51435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82" name="Google Shape;382;p65"/>
          <p:cNvSpPr txBox="1"/>
          <p:nvPr/>
        </p:nvSpPr>
        <p:spPr>
          <a:xfrm>
            <a:off x="74650" y="4604350"/>
            <a:ext cx="43518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See Lalit's talk on Wed 12th!</a:t>
            </a:r>
            <a:endParaRPr b="1" sz="23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3" name="Google Shape;383;p65"/>
          <p:cNvSpPr/>
          <p:nvPr/>
        </p:nvSpPr>
        <p:spPr>
          <a:xfrm>
            <a:off x="4627875" y="8308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One t</a:t>
            </a: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race file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65"/>
          <p:cNvSpPr/>
          <p:nvPr/>
        </p:nvSpPr>
        <p:spPr>
          <a:xfrm>
            <a:off x="6347325" y="8308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Custom SQL queries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5" name="Google Shape;385;p65"/>
          <p:cNvSpPr/>
          <p:nvPr/>
        </p:nvSpPr>
        <p:spPr>
          <a:xfrm>
            <a:off x="4897225" y="2167175"/>
            <a:ext cx="3623700" cy="809100"/>
          </a:xfrm>
          <a:prstGeom prst="rect">
            <a:avLst/>
          </a:prstGeom>
          <a:solidFill>
            <a:srgbClr val="FFD9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Perfetto Trace Processor</a:t>
            </a:r>
            <a:endParaRPr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6" name="Google Shape;386;p65"/>
          <p:cNvCxnSpPr>
            <a:stCxn id="383" idx="2"/>
            <a:endCxn id="387" idx="0"/>
          </p:cNvCxnSpPr>
          <p:nvPr/>
        </p:nvCxnSpPr>
        <p:spPr>
          <a:xfrm flipH="1" rot="-5400000">
            <a:off x="5292471" y="1430842"/>
            <a:ext cx="636300" cy="847800"/>
          </a:xfrm>
          <a:prstGeom prst="bentConnector3">
            <a:avLst>
              <a:gd fmla="val 5317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65"/>
          <p:cNvSpPr/>
          <p:nvPr/>
        </p:nvSpPr>
        <p:spPr>
          <a:xfrm>
            <a:off x="7936625" y="8308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pre-baked metrics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p65"/>
          <p:cNvSpPr txBox="1"/>
          <p:nvPr/>
        </p:nvSpPr>
        <p:spPr>
          <a:xfrm>
            <a:off x="7388825" y="1008625"/>
            <a:ext cx="6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0" name="Google Shape;390;p65"/>
          <p:cNvCxnSpPr>
            <a:stCxn id="384" idx="2"/>
            <a:endCxn id="391" idx="0"/>
          </p:cNvCxnSpPr>
          <p:nvPr/>
        </p:nvCxnSpPr>
        <p:spPr>
          <a:xfrm flipH="1" rot="-5400000">
            <a:off x="6952371" y="1490392"/>
            <a:ext cx="636300" cy="728700"/>
          </a:xfrm>
          <a:prstGeom prst="bentConnector3">
            <a:avLst>
              <a:gd fmla="val 5317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7" name="Google Shape;387;p65"/>
          <p:cNvSpPr/>
          <p:nvPr/>
        </p:nvSpPr>
        <p:spPr>
          <a:xfrm>
            <a:off x="5964200" y="2173000"/>
            <a:ext cx="140700" cy="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5"/>
          <p:cNvSpPr/>
          <p:nvPr/>
        </p:nvSpPr>
        <p:spPr>
          <a:xfrm>
            <a:off x="7564400" y="2173000"/>
            <a:ext cx="140700" cy="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2" name="Google Shape;392;p65"/>
          <p:cNvCxnSpPr>
            <a:stCxn id="388" idx="2"/>
            <a:endCxn id="391" idx="0"/>
          </p:cNvCxnSpPr>
          <p:nvPr/>
        </p:nvCxnSpPr>
        <p:spPr>
          <a:xfrm rot="5400000">
            <a:off x="7746971" y="1424392"/>
            <a:ext cx="636300" cy="860700"/>
          </a:xfrm>
          <a:prstGeom prst="bentConnector3">
            <a:avLst>
              <a:gd fmla="val 5317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3" name="Google Shape;393;p65"/>
          <p:cNvSpPr/>
          <p:nvPr/>
        </p:nvSpPr>
        <p:spPr>
          <a:xfrm>
            <a:off x="4897225" y="38486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CSV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4" name="Google Shape;394;p65"/>
          <p:cNvCxnSpPr>
            <a:stCxn id="385" idx="2"/>
            <a:endCxn id="393" idx="0"/>
          </p:cNvCxnSpPr>
          <p:nvPr/>
        </p:nvCxnSpPr>
        <p:spPr>
          <a:xfrm rot="5400000">
            <a:off x="5646325" y="2785925"/>
            <a:ext cx="872400" cy="12531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p65"/>
          <p:cNvSpPr/>
          <p:nvPr/>
        </p:nvSpPr>
        <p:spPr>
          <a:xfrm>
            <a:off x="6306925" y="38486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JSON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6" name="Google Shape;396;p65"/>
          <p:cNvCxnSpPr>
            <a:stCxn id="385" idx="2"/>
            <a:endCxn id="395" idx="0"/>
          </p:cNvCxnSpPr>
          <p:nvPr/>
        </p:nvCxnSpPr>
        <p:spPr>
          <a:xfrm flipH="1" rot="-5400000">
            <a:off x="6351175" y="3334175"/>
            <a:ext cx="872400" cy="156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7" name="Google Shape;397;p65"/>
          <p:cNvSpPr/>
          <p:nvPr/>
        </p:nvSpPr>
        <p:spPr>
          <a:xfrm>
            <a:off x="7716625" y="38486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Protobuf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98" name="Google Shape;398;p65"/>
          <p:cNvCxnSpPr>
            <a:stCxn id="385" idx="2"/>
            <a:endCxn id="397" idx="0"/>
          </p:cNvCxnSpPr>
          <p:nvPr/>
        </p:nvCxnSpPr>
        <p:spPr>
          <a:xfrm flipH="1" rot="-5400000">
            <a:off x="7056025" y="2629325"/>
            <a:ext cx="872400" cy="15663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6"/>
          <p:cNvSpPr/>
          <p:nvPr/>
        </p:nvSpPr>
        <p:spPr>
          <a:xfrm>
            <a:off x="-9050" y="-8925"/>
            <a:ext cx="46572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# CPU time for top 100 processes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# broken down by cpu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SELECT</a:t>
            </a:r>
            <a:endParaRPr sz="1000">
              <a:solidFill>
                <a:srgbClr val="4DD0E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thread.name as thread_name,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tid,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cpu_sec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FROM</a:t>
            </a:r>
            <a:endParaRPr sz="1000">
              <a:solidFill>
                <a:srgbClr val="4DD0E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(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SELECT</a:t>
            </a:r>
            <a:endParaRPr sz="1000">
              <a:solidFill>
                <a:srgbClr val="4DD0E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  utid, SUM(dur)/1e9 as cpu_sec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FROM</a:t>
            </a:r>
            <a:endParaRPr sz="1000">
              <a:solidFill>
                <a:srgbClr val="4DD0E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  sched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GROUP</a:t>
            </a: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BY utid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ORDER</a:t>
            </a: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BY dur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DESC</a:t>
            </a:r>
            <a:endParaRPr sz="1000">
              <a:solidFill>
                <a:srgbClr val="4DD0E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LIMIT</a:t>
            </a: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100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)</a:t>
            </a:r>
            <a:endParaRPr sz="1000">
              <a:solidFill>
                <a:srgbClr val="4DD0E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INNER</a:t>
            </a: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JOIN</a:t>
            </a: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thread </a:t>
            </a:r>
            <a:r>
              <a:rPr lang="en" sz="1000">
                <a:solidFill>
                  <a:srgbClr val="4DD0E1"/>
                </a:solidFill>
                <a:latin typeface="Consolas"/>
                <a:ea typeface="Consolas"/>
                <a:cs typeface="Consolas"/>
                <a:sym typeface="Consolas"/>
              </a:rPr>
              <a:t>USING</a:t>
            </a: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(utid)</a:t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3F3F3"/>
                </a:solidFill>
                <a:latin typeface="Consolas"/>
                <a:ea typeface="Consolas"/>
                <a:cs typeface="Consolas"/>
                <a:sym typeface="Consolas"/>
              </a:rPr>
              <a:t>        </a:t>
            </a: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 thread_name                  tid              cpu_sec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-------------------- -------------------- --------------------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swapper/0                               0           167.479572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Binder:1191_11                       2885             2.957067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Binder:1191_4                        1583             2.831097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kswapd0                               150             2.227615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traced_probes                         896             2.024229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roid.apps.inbox                      7535             1.780714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RenderThread                         7584             1.727868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CCCCCC"/>
                </a:solidFill>
                <a:latin typeface="Consolas"/>
                <a:ea typeface="Consolas"/>
                <a:cs typeface="Consolas"/>
                <a:sym typeface="Consolas"/>
              </a:rPr>
              <a:t>Binder:1191_19                       6095             1.640379</a:t>
            </a:r>
            <a:endParaRPr sz="1000">
              <a:solidFill>
                <a:srgbClr val="CCCCCC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4" name="Google Shape;404;p66"/>
          <p:cNvSpPr/>
          <p:nvPr/>
        </p:nvSpPr>
        <p:spPr>
          <a:xfrm>
            <a:off x="4486750" y="-8925"/>
            <a:ext cx="4657200" cy="5143500"/>
          </a:xfrm>
          <a:prstGeom prst="rect">
            <a:avLst/>
          </a:prstGeom>
          <a:solidFill>
            <a:srgbClr val="FFAB4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3F3F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405" name="Google Shape;405;p66"/>
          <p:cNvSpPr txBox="1"/>
          <p:nvPr/>
        </p:nvSpPr>
        <p:spPr>
          <a:xfrm>
            <a:off x="74650" y="4604350"/>
            <a:ext cx="4351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See Lalit's talk on Wed 12th!</a:t>
            </a:r>
            <a:endParaRPr b="1" sz="2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Google Shape;406;p66"/>
          <p:cNvSpPr/>
          <p:nvPr/>
        </p:nvSpPr>
        <p:spPr>
          <a:xfrm>
            <a:off x="4627875" y="8308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One trace file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Google Shape;407;p66"/>
          <p:cNvSpPr/>
          <p:nvPr/>
        </p:nvSpPr>
        <p:spPr>
          <a:xfrm>
            <a:off x="6347325" y="8308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Custom SQL queries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8" name="Google Shape;408;p66"/>
          <p:cNvSpPr/>
          <p:nvPr/>
        </p:nvSpPr>
        <p:spPr>
          <a:xfrm>
            <a:off x="4897225" y="2167175"/>
            <a:ext cx="3623700" cy="809100"/>
          </a:xfrm>
          <a:prstGeom prst="rect">
            <a:avLst/>
          </a:prstGeom>
          <a:solidFill>
            <a:srgbClr val="FFD9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Perfetto Trace Processor</a:t>
            </a:r>
            <a:endParaRPr sz="20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09" name="Google Shape;409;p66"/>
          <p:cNvCxnSpPr>
            <a:stCxn id="406" idx="2"/>
            <a:endCxn id="410" idx="0"/>
          </p:cNvCxnSpPr>
          <p:nvPr/>
        </p:nvCxnSpPr>
        <p:spPr>
          <a:xfrm flipH="1" rot="-5400000">
            <a:off x="5292471" y="1430842"/>
            <a:ext cx="636300" cy="847800"/>
          </a:xfrm>
          <a:prstGeom prst="bentConnector3">
            <a:avLst>
              <a:gd fmla="val 5317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1" name="Google Shape;411;p66"/>
          <p:cNvSpPr/>
          <p:nvPr/>
        </p:nvSpPr>
        <p:spPr>
          <a:xfrm>
            <a:off x="7936625" y="8308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pre-baked metrics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66"/>
          <p:cNvSpPr txBox="1"/>
          <p:nvPr/>
        </p:nvSpPr>
        <p:spPr>
          <a:xfrm>
            <a:off x="7388825" y="1008625"/>
            <a:ext cx="62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3" name="Google Shape;413;p66"/>
          <p:cNvCxnSpPr>
            <a:stCxn id="407" idx="2"/>
            <a:endCxn id="414" idx="0"/>
          </p:cNvCxnSpPr>
          <p:nvPr/>
        </p:nvCxnSpPr>
        <p:spPr>
          <a:xfrm flipH="1" rot="-5400000">
            <a:off x="6952371" y="1490392"/>
            <a:ext cx="636300" cy="728700"/>
          </a:xfrm>
          <a:prstGeom prst="bentConnector3">
            <a:avLst>
              <a:gd fmla="val 5317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0" name="Google Shape;410;p66"/>
          <p:cNvSpPr/>
          <p:nvPr/>
        </p:nvSpPr>
        <p:spPr>
          <a:xfrm>
            <a:off x="5964200" y="2173000"/>
            <a:ext cx="140700" cy="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66"/>
          <p:cNvSpPr/>
          <p:nvPr/>
        </p:nvSpPr>
        <p:spPr>
          <a:xfrm>
            <a:off x="7564400" y="2173000"/>
            <a:ext cx="140700" cy="11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5" name="Google Shape;415;p66"/>
          <p:cNvCxnSpPr>
            <a:stCxn id="411" idx="2"/>
            <a:endCxn id="414" idx="0"/>
          </p:cNvCxnSpPr>
          <p:nvPr/>
        </p:nvCxnSpPr>
        <p:spPr>
          <a:xfrm rot="5400000">
            <a:off x="7746971" y="1424392"/>
            <a:ext cx="636300" cy="860700"/>
          </a:xfrm>
          <a:prstGeom prst="bentConnector3">
            <a:avLst>
              <a:gd fmla="val 53177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66"/>
          <p:cNvSpPr/>
          <p:nvPr/>
        </p:nvSpPr>
        <p:spPr>
          <a:xfrm>
            <a:off x="4897225" y="38486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CSV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7" name="Google Shape;417;p66"/>
          <p:cNvCxnSpPr>
            <a:stCxn id="408" idx="2"/>
            <a:endCxn id="416" idx="0"/>
          </p:cNvCxnSpPr>
          <p:nvPr/>
        </p:nvCxnSpPr>
        <p:spPr>
          <a:xfrm rot="5400000">
            <a:off x="5646325" y="2785925"/>
            <a:ext cx="872400" cy="12531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66"/>
          <p:cNvSpPr/>
          <p:nvPr/>
        </p:nvSpPr>
        <p:spPr>
          <a:xfrm>
            <a:off x="6306925" y="38486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JSON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9" name="Google Shape;419;p66"/>
          <p:cNvCxnSpPr>
            <a:stCxn id="408" idx="2"/>
            <a:endCxn id="418" idx="0"/>
          </p:cNvCxnSpPr>
          <p:nvPr/>
        </p:nvCxnSpPr>
        <p:spPr>
          <a:xfrm flipH="1" rot="-5400000">
            <a:off x="6351175" y="3334175"/>
            <a:ext cx="872400" cy="1566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0" name="Google Shape;420;p66"/>
          <p:cNvSpPr/>
          <p:nvPr/>
        </p:nvSpPr>
        <p:spPr>
          <a:xfrm>
            <a:off x="7716625" y="3848675"/>
            <a:ext cx="1117692" cy="755676"/>
          </a:xfrm>
          <a:prstGeom prst="flowChartDocument">
            <a:avLst/>
          </a:prstGeom>
          <a:solidFill>
            <a:schemeClr val="lt1"/>
          </a:solidFill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Protobuf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1" name="Google Shape;421;p66"/>
          <p:cNvCxnSpPr>
            <a:stCxn id="408" idx="2"/>
            <a:endCxn id="420" idx="0"/>
          </p:cNvCxnSpPr>
          <p:nvPr/>
        </p:nvCxnSpPr>
        <p:spPr>
          <a:xfrm flipH="1" rot="-5400000">
            <a:off x="7056025" y="2629325"/>
            <a:ext cx="872400" cy="15663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7"/>
          <p:cNvSpPr txBox="1"/>
          <p:nvPr/>
        </p:nvSpPr>
        <p:spPr>
          <a:xfrm>
            <a:off x="85100" y="4605275"/>
            <a:ext cx="4455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Slide courtesy of Microsoft</a:t>
            </a:r>
            <a:endParaRPr i="1"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 txBox="1"/>
          <p:nvPr/>
        </p:nvSpPr>
        <p:spPr>
          <a:xfrm>
            <a:off x="0" y="0"/>
            <a:ext cx="884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https://devblogs.microsoft.com/performance-diagnostics/perfetto-tooling-for-analyzing-android-linux-and-chromium-browser-performance-microsoft-performance-tools-linux-android/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3" name="Google Shape;433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0" y="745629"/>
            <a:ext cx="9144003" cy="4397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68C8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9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Tracing </a:t>
            </a: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SDK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For direct userspace-to-userspace tracing on client OSes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0"/>
          <p:cNvSpPr txBox="1"/>
          <p:nvPr/>
        </p:nvSpPr>
        <p:spPr>
          <a:xfrm>
            <a:off x="39600" y="3820400"/>
            <a:ext cx="88758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 wrote an HTTP server last night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Let's trace it together!</a:t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4" name="Google Shape;44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2776" y="152400"/>
            <a:ext cx="4095450" cy="34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3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Hi there!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46" name="Google Shape;246;p53"/>
          <p:cNvSpPr txBox="1"/>
          <p:nvPr/>
        </p:nvSpPr>
        <p:spPr>
          <a:xfrm>
            <a:off x="268200" y="1107825"/>
            <a:ext cx="8875800" cy="4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primiano@, 9.5y in Google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2013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Joined Google, worked on Chrome/Webview crash reporting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2014-2017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chrome://tracing and Chrome-for-Android perf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2018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Started Perfetto together with Chrome folks</a:t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2019-today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: Lead </a:t>
            </a:r>
            <a:r>
              <a:rPr i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Android System Health Telemetry</a:t>
            </a:r>
            <a:endParaRPr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1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1E1E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C586C0"/>
                </a:solidFill>
                <a:latin typeface="Courier New"/>
                <a:ea typeface="Courier New"/>
                <a:cs typeface="Courier New"/>
                <a:sym typeface="Courier New"/>
              </a:rPr>
              <a:t>#include</a:t>
            </a:r>
            <a:r>
              <a:rPr lang="en" sz="18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8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"perfetto/tracing.h"</a:t>
            </a:r>
            <a:endParaRPr sz="1800">
              <a:solidFill>
                <a:srgbClr val="CE9178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// The set of track event categories that the example is using.</a:t>
            </a:r>
            <a:endParaRPr sz="18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PERFETTO_DEFINE_CATEGORIES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8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    //</a:t>
            </a:r>
            <a:endParaRPr sz="18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8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perfetto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8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Category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8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),</a:t>
            </a:r>
            <a:r>
              <a:rPr lang="en" sz="18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 // For tracing network operations.</a:t>
            </a:r>
            <a:endParaRPr sz="18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8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perfetto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8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Category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8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"io"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),</a:t>
            </a:r>
            <a:r>
              <a:rPr lang="en" sz="18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  // For tracing I/O.</a:t>
            </a:r>
            <a:endParaRPr sz="18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8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perfetto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8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Category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8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"dbg"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).</a:t>
            </a:r>
            <a:r>
              <a:rPr lang="en" sz="18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SetTags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8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"debug"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),</a:t>
            </a:r>
            <a:r>
              <a:rPr lang="en" sz="18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 //</a:t>
            </a:r>
            <a:endParaRPr sz="18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8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PERFETTO_TRACK_EVENT_STATIC_STORAGE</a:t>
            </a:r>
            <a:r>
              <a:rPr lang="en" sz="18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18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9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2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1E1E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Main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argc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char**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argv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CreateListeningSocket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 // Does socket() + bind() + listen().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C586C0"/>
                </a:solidFill>
                <a:latin typeface="Courier New"/>
                <a:ea typeface="Courier New"/>
                <a:cs typeface="Courier New"/>
                <a:sym typeface="Courier New"/>
              </a:rPr>
              <a:t>for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conns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;;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conns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++) {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accept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g_listening_sock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(),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nullptr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nullptr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C586C0"/>
                </a:solidFill>
                <a:latin typeface="Courier New"/>
                <a:ea typeface="Courier New"/>
                <a:cs typeface="Courier New"/>
                <a:sym typeface="Courier New"/>
              </a:rPr>
              <a:t>if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&lt; 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  </a:t>
            </a:r>
            <a:r>
              <a:rPr lang="en" sz="1400">
                <a:solidFill>
                  <a:srgbClr val="C586C0"/>
                </a:solidFill>
                <a:latin typeface="Courier New"/>
                <a:ea typeface="Courier New"/>
                <a:cs typeface="Courier New"/>
                <a:sym typeface="Courier New"/>
              </a:rPr>
              <a:t>break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  // Spawn a thread for each connection, like the pros!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std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thread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worker_thd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(&amp;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SocketThread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worker_thd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detach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TRACE_EVENT_INSTANT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"New connection"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TRACE_COUNTER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"Connections accepted"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conns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} </a:t>
            </a: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// for (...) accept() loop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C586C0"/>
                </a:solidFill>
                <a:latin typeface="Courier New"/>
                <a:ea typeface="Courier New"/>
                <a:cs typeface="Courier New"/>
                <a:sym typeface="Courier New"/>
              </a:rPr>
              <a:t>if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trace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StopTracing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std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move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trace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55" name="Google Shape;455;p72"/>
          <p:cNvSpPr/>
          <p:nvPr/>
        </p:nvSpPr>
        <p:spPr>
          <a:xfrm>
            <a:off x="162900" y="2773125"/>
            <a:ext cx="8818200" cy="513900"/>
          </a:xfrm>
          <a:prstGeom prst="rect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1E1E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69CD6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SocketThread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"SocketThread"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  </a:t>
            </a: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// Scoped / RAII instrumentation point.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UnixSocketRaw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sock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ScopedSocketHandle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),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SockFamily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FC1FF"/>
                </a:solidFill>
                <a:latin typeface="Courier New"/>
                <a:ea typeface="Courier New"/>
                <a:cs typeface="Courier New"/>
                <a:sym typeface="Courier New"/>
              </a:rPr>
              <a:t>kInet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SockType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FC1FF"/>
                </a:solidFill>
                <a:latin typeface="Courier New"/>
                <a:ea typeface="Courier New"/>
                <a:cs typeface="Courier New"/>
                <a:sym typeface="Courier New"/>
              </a:rPr>
              <a:t>kStream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// By default events are tied to the "current thread track".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TRACE_EVENT_BEGIN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"Receive()"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char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buf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1024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]{};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rsize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sock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Receive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buf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sizeof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buf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 - 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buf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rsize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&gt; 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?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rsize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: 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] =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'</a:t>
            </a:r>
            <a:r>
              <a:rPr lang="en" sz="1400">
                <a:solidFill>
                  <a:srgbClr val="D7BA7D"/>
                </a:solidFill>
                <a:latin typeface="Courier New"/>
                <a:ea typeface="Courier New"/>
                <a:cs typeface="Courier New"/>
                <a:sym typeface="Courier New"/>
              </a:rPr>
              <a:t>\0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'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TRACE_EVENT_END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// HTTP protocol parsing with string split, like the pros!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parts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SplitString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buf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 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const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&amp; </a:t>
            </a:r>
            <a:r>
              <a:rPr lang="en" sz="1400">
                <a:solidFill>
                  <a:srgbClr val="4FC1FF"/>
                </a:solidFill>
                <a:latin typeface="Courier New"/>
                <a:ea typeface="Courier New"/>
                <a:cs typeface="Courier New"/>
                <a:sym typeface="Courier New"/>
              </a:rPr>
              <a:t>uri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parts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 &gt; 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?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parts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[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] :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"?"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std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string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response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std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string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code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"200 OK"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// This creates an event in a global track (the UI will merge them by name).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event_id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perfetto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Track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Global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static_cast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&lt;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uint64_t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&gt;(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12345678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+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TRACE_EVENT_BEGIN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"HTTP Requests"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event_id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/*args*/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"uri"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4FC1FF"/>
                </a:solidFill>
                <a:latin typeface="Courier New"/>
                <a:ea typeface="Courier New"/>
                <a:cs typeface="Courier New"/>
                <a:sym typeface="Courier New"/>
              </a:rPr>
              <a:t>uri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"pid"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static_cast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&lt;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&gt;(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GetProcessId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()));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569CD6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61" name="Google Shape;461;p73"/>
          <p:cNvSpPr/>
          <p:nvPr/>
        </p:nvSpPr>
        <p:spPr>
          <a:xfrm>
            <a:off x="146300" y="1349975"/>
            <a:ext cx="8818200" cy="226200"/>
          </a:xfrm>
          <a:prstGeom prst="rect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3"/>
          <p:cNvSpPr/>
          <p:nvPr/>
        </p:nvSpPr>
        <p:spPr>
          <a:xfrm>
            <a:off x="146300" y="2188175"/>
            <a:ext cx="8818200" cy="226200"/>
          </a:xfrm>
          <a:prstGeom prst="rect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73"/>
          <p:cNvSpPr/>
          <p:nvPr/>
        </p:nvSpPr>
        <p:spPr>
          <a:xfrm>
            <a:off x="146300" y="4043300"/>
            <a:ext cx="8818200" cy="964200"/>
          </a:xfrm>
          <a:prstGeom prst="rect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3"/>
          <p:cNvSpPr/>
          <p:nvPr/>
        </p:nvSpPr>
        <p:spPr>
          <a:xfrm>
            <a:off x="146300" y="511775"/>
            <a:ext cx="8818200" cy="226200"/>
          </a:xfrm>
          <a:prstGeom prst="rect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4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1E1E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void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SocketThread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fd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...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TRACE_EVENT_BEGIN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"Send()"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sock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Send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http_resp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data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(),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http_resp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TRACE_EVENT_END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sock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Shutdown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TRACE_COUNTER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"Response Size"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http_resp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TRACE_COUNTER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"net"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"Total Bytes Served"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total_bytes_served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fetch_add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http_resp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size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()));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// For more complex cases one can get a proto writer interface and directly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A9955"/>
                </a:solidFill>
                <a:latin typeface="Courier New"/>
                <a:ea typeface="Courier New"/>
                <a:cs typeface="Courier New"/>
                <a:sym typeface="Courier New"/>
              </a:rPr>
              <a:t> // fill a protobuf.</a:t>
            </a:r>
            <a:endParaRPr sz="1400">
              <a:solidFill>
                <a:srgbClr val="6A9955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569CD6"/>
                </a:solidFill>
                <a:latin typeface="Courier New"/>
                <a:ea typeface="Courier New"/>
                <a:cs typeface="Courier New"/>
                <a:sym typeface="Courier New"/>
              </a:rPr>
              <a:t>TRACE_EVENT_INSTANT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"dbg"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"histogramz"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, [](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perfetto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EventContext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ctx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4EC9B0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*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hist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ctx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event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()-&gt;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set_chrome_histogram_sample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hist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-&gt;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set_name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CE9178"/>
                </a:solidFill>
                <a:latin typeface="Courier New"/>
                <a:ea typeface="Courier New"/>
                <a:cs typeface="Courier New"/>
                <a:sym typeface="Courier New"/>
              </a:rPr>
              <a:t>"HistogramName"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" sz="1400">
                <a:solidFill>
                  <a:srgbClr val="9CDCFE"/>
                </a:solidFill>
                <a:latin typeface="Courier New"/>
                <a:ea typeface="Courier New"/>
                <a:cs typeface="Courier New"/>
                <a:sym typeface="Courier New"/>
              </a:rPr>
              <a:t>hist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-&gt;</a:t>
            </a:r>
            <a:r>
              <a:rPr lang="en" sz="1400">
                <a:solidFill>
                  <a:srgbClr val="DCDCAA"/>
                </a:solidFill>
                <a:latin typeface="Courier New"/>
                <a:ea typeface="Courier New"/>
                <a:cs typeface="Courier New"/>
                <a:sym typeface="Courier New"/>
              </a:rPr>
              <a:t>set_sample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1400">
                <a:solidFill>
                  <a:srgbClr val="B5CEA8"/>
                </a:solidFill>
                <a:latin typeface="Courier New"/>
                <a:ea typeface="Courier New"/>
                <a:cs typeface="Courier New"/>
                <a:sym typeface="Courier New"/>
              </a:rPr>
              <a:t>42</a:t>
            </a: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D4D4D4"/>
                </a:solidFill>
                <a:latin typeface="Courier New"/>
                <a:ea typeface="Courier New"/>
                <a:cs typeface="Courier New"/>
                <a:sym typeface="Courier New"/>
              </a:rPr>
              <a:t> });</a:t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D4D4D4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91601" cy="539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A68C8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6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What's next in Perfetto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7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What's next - key highlights</a:t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485" name="Google Shape;485;p77"/>
          <p:cNvSpPr txBox="1"/>
          <p:nvPr/>
        </p:nvSpPr>
        <p:spPr>
          <a:xfrm>
            <a:off x="268200" y="870200"/>
            <a:ext cx="88758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1. Tracing SDK</a:t>
            </a:r>
            <a:endParaRPr b="1"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Today: it's big (binary size wise); it's C++ only; it's static-link only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But… we are fixing all this, with a stable API+ABI + shared lib for Linux &amp; Android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See </a:t>
            </a:r>
            <a:r>
              <a:rPr lang="en" sz="16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bit.ly/perfetto-c</a:t>
            </a: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for more details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2. Perfetto UI (ui.perfetto.dev)</a:t>
            </a:r>
            <a:endParaRPr b="1"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Today: all codebase and features are maintained by 2-3 people, doesn't scale.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Next: modularize the UI, create a component API, allow people to create their own plugins</a:t>
            </a:r>
            <a:b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and provide custom visualization widgets, tracks, details panels.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3. Batch Trace analysis</a:t>
            </a:r>
            <a:endParaRPr b="1"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Lot of cool parallel-processing of traces integrated with Python. See Lalit's talk.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5DDF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8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Tracing at scale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chemeClr val="lt1"/>
                </a:solidFill>
                <a:latin typeface="Google Sans"/>
                <a:ea typeface="Google Sans"/>
                <a:cs typeface="Google Sans"/>
                <a:sym typeface="Google Sans"/>
              </a:rPr>
              <a:t>From real world devices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9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Android Approach to perf up to ~2019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496" name="Google Shape;496;p79"/>
          <p:cNvSpPr txBox="1"/>
          <p:nvPr/>
        </p:nvSpPr>
        <p:spPr>
          <a:xfrm>
            <a:off x="268200" y="1827275"/>
            <a:ext cx="4189200" cy="3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Grab a phone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Capture a trace which contains a bad behaviour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Figure out what's the cause of the bad behaviour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AutoNum type="arabicPeriod"/>
            </a:pPr>
            <a:r>
              <a:rPr lang="en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Build a hypothesis, attempt a fix, and grab another trace to confirm the fix.</a:t>
            </a:r>
            <a:endParaRPr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7" name="Google Shape;497;p79"/>
          <p:cNvSpPr txBox="1"/>
          <p:nvPr/>
        </p:nvSpPr>
        <p:spPr>
          <a:xfrm>
            <a:off x="4762975" y="1115225"/>
            <a:ext cx="4189200" cy="4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Where this breaks down</a:t>
            </a:r>
            <a:endParaRPr b="1" sz="19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if you can't reproduce the bug?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What if the bug you are seeing is an unrelated outlier?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Is this impacting 0.001% or 10% of users?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</a:pPr>
            <a:r>
              <a:rPr lang="en"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How can you convince a team to prioritize fixes?</a:t>
            </a:r>
            <a:endParaRPr sz="17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398" y="0"/>
            <a:ext cx="61236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80"/>
          <p:cNvSpPr txBox="1"/>
          <p:nvPr/>
        </p:nvSpPr>
        <p:spPr>
          <a:xfrm>
            <a:off x="3471900" y="432375"/>
            <a:ext cx="5463600" cy="3755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"</a:t>
            </a:r>
            <a:r>
              <a:rPr lang="en" sz="32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There are more performance problems out there than</a:t>
            </a:r>
            <a:br>
              <a:rPr lang="en" sz="32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r>
              <a:rPr lang="en" sz="32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anybody can solve</a:t>
            </a:r>
            <a:r>
              <a:rPr lang="en" sz="32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" sz="6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"</a:t>
            </a:r>
            <a:endParaRPr sz="6000">
              <a:solidFill>
                <a:srgbClr val="FFFFFF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John, performance engineer - 25 years old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4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Agenda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52" name="Google Shape;252;p54"/>
          <p:cNvSpPr txBox="1"/>
          <p:nvPr/>
        </p:nvSpPr>
        <p:spPr>
          <a:xfrm>
            <a:off x="268200" y="1107825"/>
            <a:ext cx="8875800" cy="4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What is Perfetto 							5 min</a:t>
            </a:r>
            <a:endParaRPr>
              <a:solidFill>
                <a:srgbClr val="595959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Recording traces (demo)					5 min</a:t>
            </a:r>
            <a:endParaRPr>
              <a:solidFill>
                <a:srgbClr val="595959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Trace Processor							2 min</a:t>
            </a:r>
            <a:endParaRPr>
              <a:solidFill>
                <a:srgbClr val="595959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Tracing SDK (demo)						5 min</a:t>
            </a:r>
            <a:endParaRPr>
              <a:solidFill>
                <a:srgbClr val="595959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What's next							2 min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999999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999999"/>
                </a:solidFill>
              </a:rPr>
              <a:t>If time allows…</a:t>
            </a:r>
            <a:endParaRPr>
              <a:solidFill>
                <a:srgbClr val="999999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Tracing at scale - case studies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Jank								5 min</a:t>
            </a:r>
            <a:endParaRPr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❏"/>
            </a:pPr>
            <a:r>
              <a:rPr lang="en">
                <a:solidFill>
                  <a:srgbClr val="595959"/>
                </a:solidFill>
              </a:rPr>
              <a:t>CPU Profiling						3 min </a:t>
            </a:r>
            <a:endParaRPr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81" title="Chart"/>
          <p:cNvPicPr preferRelativeResize="0"/>
          <p:nvPr/>
        </p:nvPicPr>
        <p:blipFill rotWithShape="1">
          <a:blip r:embed="rId3">
            <a:alphaModFix/>
          </a:blip>
          <a:srcRect b="4615" l="4196" r="0" t="4177"/>
          <a:stretch/>
        </p:blipFill>
        <p:spPr>
          <a:xfrm>
            <a:off x="0" y="0"/>
            <a:ext cx="5837092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9" name="Google Shape;509;p81"/>
          <p:cNvCxnSpPr/>
          <p:nvPr/>
        </p:nvCxnSpPr>
        <p:spPr>
          <a:xfrm>
            <a:off x="3489550" y="3986325"/>
            <a:ext cx="2894700" cy="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10" name="Google Shape;510;p81"/>
          <p:cNvCxnSpPr/>
          <p:nvPr/>
        </p:nvCxnSpPr>
        <p:spPr>
          <a:xfrm>
            <a:off x="754150" y="4721350"/>
            <a:ext cx="7574100" cy="0"/>
          </a:xfrm>
          <a:prstGeom prst="straightConnector1">
            <a:avLst/>
          </a:prstGeom>
          <a:noFill/>
          <a:ln cap="flat" cmpd="sng" w="9525">
            <a:solidFill>
              <a:srgbClr val="4A86E8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1" name="Google Shape;511;p81"/>
          <p:cNvSpPr txBox="1"/>
          <p:nvPr/>
        </p:nvSpPr>
        <p:spPr>
          <a:xfrm>
            <a:off x="5981325" y="4056400"/>
            <a:ext cx="2048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rPr>
              <a:t>~10x between min/max</a:t>
            </a:r>
            <a:br>
              <a:rPr lang="en" sz="13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300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rPr>
              <a:t>on the little cluster</a:t>
            </a:r>
            <a:endParaRPr sz="1300">
              <a:solidFill>
                <a:srgbClr val="0D5DD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12" name="Google Shape;512;p81"/>
          <p:cNvCxnSpPr>
            <a:endCxn id="513" idx="0"/>
          </p:cNvCxnSpPr>
          <p:nvPr/>
        </p:nvCxnSpPr>
        <p:spPr>
          <a:xfrm>
            <a:off x="5595800" y="1237925"/>
            <a:ext cx="2671200" cy="0"/>
          </a:xfrm>
          <a:prstGeom prst="straightConnector1">
            <a:avLst/>
          </a:prstGeom>
          <a:noFill/>
          <a:ln cap="flat" cmpd="sng" w="9525">
            <a:solidFill>
              <a:srgbClr val="FF98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14" name="Google Shape;514;p81"/>
          <p:cNvSpPr/>
          <p:nvPr/>
        </p:nvSpPr>
        <p:spPr>
          <a:xfrm>
            <a:off x="5674175" y="4056388"/>
            <a:ext cx="288300" cy="5949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005C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81"/>
          <p:cNvSpPr/>
          <p:nvPr/>
        </p:nvSpPr>
        <p:spPr>
          <a:xfrm>
            <a:off x="5674175" y="1294918"/>
            <a:ext cx="288300" cy="26214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FFAB4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81"/>
          <p:cNvSpPr txBox="1"/>
          <p:nvPr/>
        </p:nvSpPr>
        <p:spPr>
          <a:xfrm>
            <a:off x="5981325" y="2447050"/>
            <a:ext cx="1901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AB40"/>
                </a:solidFill>
                <a:latin typeface="Roboto"/>
                <a:ea typeface="Roboto"/>
                <a:cs typeface="Roboto"/>
                <a:sym typeface="Roboto"/>
              </a:rPr>
              <a:t>4.5x between clusters at their max freq</a:t>
            </a:r>
            <a:endParaRPr sz="1300">
              <a:solidFill>
                <a:srgbClr val="FFAB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3" name="Google Shape;513;p81"/>
          <p:cNvSpPr/>
          <p:nvPr/>
        </p:nvSpPr>
        <p:spPr>
          <a:xfrm>
            <a:off x="8122850" y="1237925"/>
            <a:ext cx="288300" cy="3483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81"/>
          <p:cNvSpPr txBox="1"/>
          <p:nvPr/>
        </p:nvSpPr>
        <p:spPr>
          <a:xfrm>
            <a:off x="8334825" y="2587025"/>
            <a:ext cx="839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~45x dynamic range</a:t>
            </a:r>
            <a:endParaRPr sz="13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73A49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2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Case study: Jan</a:t>
            </a: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k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(choppy and/or unresponsive UI interactions)</a:t>
            </a:r>
            <a:endParaRPr sz="25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3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Animation Jank metrics</a:t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528" name="Google Shape;528;p83"/>
          <p:cNvSpPr txBox="1"/>
          <p:nvPr/>
        </p:nvSpPr>
        <p:spPr>
          <a:xfrm>
            <a:off x="268200" y="946400"/>
            <a:ext cx="8875800" cy="24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Until 2020 Android didn't have good Jank metrics.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"good" := representative of what the user experiences.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Let's look at the life of a frame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50" y="691925"/>
            <a:ext cx="8839198" cy="397520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84"/>
          <p:cNvSpPr txBox="1"/>
          <p:nvPr/>
        </p:nvSpPr>
        <p:spPr>
          <a:xfrm>
            <a:off x="151075" y="4743300"/>
            <a:ext cx="507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From </a:t>
            </a: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https://lwn.net/Articles/809545/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, courtesy of balsini@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5" name="Google Shape;535;p84"/>
          <p:cNvSpPr txBox="1"/>
          <p:nvPr>
            <p:ph type="title"/>
          </p:nvPr>
        </p:nvSpPr>
        <p:spPr>
          <a:xfrm>
            <a:off x="0" y="0"/>
            <a:ext cx="91440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Journey of an Android frame</a:t>
            </a:r>
            <a:endParaRPr sz="24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5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Journey of an Android frame (simplified)</a:t>
            </a:r>
            <a:endParaRPr sz="24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541" name="Google Shape;541;p85"/>
          <p:cNvSpPr txBox="1"/>
          <p:nvPr/>
        </p:nvSpPr>
        <p:spPr>
          <a:xfrm>
            <a:off x="268200" y="946400"/>
            <a:ext cx="8875800" cy="24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Let's look at the life of a frame  →</a:t>
            </a:r>
            <a:r>
              <a:rPr lang="en" sz="2000">
                <a:solidFill>
                  <a:srgbClr val="E91E63"/>
                </a:solidFill>
                <a:latin typeface="Roboto"/>
                <a:ea typeface="Roboto"/>
                <a:cs typeface="Roboto"/>
                <a:sym typeface="Roboto"/>
              </a:rPr>
              <a:t> It's a pipeline (a complicated one)</a:t>
            </a:r>
            <a:endParaRPr sz="2000">
              <a:solidFill>
                <a:srgbClr val="E91E6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2" name="Google Shape;542;p85"/>
          <p:cNvPicPr preferRelativeResize="0"/>
          <p:nvPr/>
        </p:nvPicPr>
        <p:blipFill rotWithShape="1">
          <a:blip r:embed="rId3">
            <a:alphaModFix/>
          </a:blip>
          <a:srcRect b="0" l="4725" r="0" t="0"/>
          <a:stretch/>
        </p:blipFill>
        <p:spPr>
          <a:xfrm>
            <a:off x="268200" y="2379225"/>
            <a:ext cx="8145300" cy="1266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3" name="Google Shape;543;p85"/>
          <p:cNvCxnSpPr/>
          <p:nvPr/>
        </p:nvCxnSpPr>
        <p:spPr>
          <a:xfrm>
            <a:off x="4957125" y="2936150"/>
            <a:ext cx="0" cy="1189800"/>
          </a:xfrm>
          <a:prstGeom prst="straightConnector1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4" name="Google Shape;544;p85"/>
          <p:cNvCxnSpPr/>
          <p:nvPr/>
        </p:nvCxnSpPr>
        <p:spPr>
          <a:xfrm>
            <a:off x="6489900" y="3126675"/>
            <a:ext cx="0" cy="968700"/>
          </a:xfrm>
          <a:prstGeom prst="straightConnector1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5" name="Google Shape;545;p85"/>
          <p:cNvCxnSpPr/>
          <p:nvPr/>
        </p:nvCxnSpPr>
        <p:spPr>
          <a:xfrm>
            <a:off x="5063900" y="4095375"/>
            <a:ext cx="1296600" cy="0"/>
          </a:xfrm>
          <a:prstGeom prst="straightConnector1">
            <a:avLst/>
          </a:prstGeom>
          <a:noFill/>
          <a:ln cap="flat" cmpd="sng" w="38100">
            <a:solidFill>
              <a:srgbClr val="DB4437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546" name="Google Shape;546;p85"/>
          <p:cNvSpPr txBox="1"/>
          <p:nvPr/>
        </p:nvSpPr>
        <p:spPr>
          <a:xfrm>
            <a:off x="4957125" y="4331650"/>
            <a:ext cx="366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64A19"/>
                </a:solidFill>
                <a:latin typeface="Roboto"/>
                <a:ea typeface="Roboto"/>
                <a:cs typeface="Roboto"/>
                <a:sym typeface="Roboto"/>
              </a:rPr>
              <a:t>This is really what users see!</a:t>
            </a:r>
            <a:endParaRPr>
              <a:solidFill>
                <a:srgbClr val="E64A19"/>
              </a:solidFill>
            </a:endParaRPr>
          </a:p>
        </p:txBody>
      </p:sp>
      <p:sp>
        <p:nvSpPr>
          <p:cNvPr id="547" name="Google Shape;547;p85"/>
          <p:cNvSpPr txBox="1"/>
          <p:nvPr/>
        </p:nvSpPr>
        <p:spPr>
          <a:xfrm>
            <a:off x="268200" y="3721975"/>
            <a:ext cx="43929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Just the "metric" part took several SWEs x ~3-6 months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For more see </a:t>
            </a:r>
            <a:r>
              <a:rPr lang="en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perfetto.dev/docs/data-sources/frametimeline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86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What can go wrong? So many things</a:t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553" name="Google Shape;553;p86"/>
          <p:cNvSpPr txBox="1"/>
          <p:nvPr/>
        </p:nvSpPr>
        <p:spPr>
          <a:xfrm>
            <a:off x="268200" y="946400"/>
            <a:ext cx="8875800" cy="4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Scheduling issues in any IPC across the various threads involved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lock contentions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priorit</a:t>
            </a: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y</a:t>
            </a: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inversions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little-core affinity at the wrong time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I/O makes everything 10x slower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compositor's internal state machine can get into bad states 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Too much work on the main thread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Too much work on the render thread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IPC (binder) transactions on key threads took too long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JIT at the wrong time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GC at the wrong time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…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Many many others </a:t>
            </a:r>
            <a:endParaRPr sz="2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7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Jank approach in one slide</a:t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559" name="Google Shape;559;p87"/>
          <p:cNvSpPr/>
          <p:nvPr/>
        </p:nvSpPr>
        <p:spPr>
          <a:xfrm>
            <a:off x="7114975" y="1281588"/>
            <a:ext cx="1975200" cy="900000"/>
          </a:xfrm>
          <a:prstGeom prst="rect">
            <a:avLst/>
          </a:prstGeom>
          <a:solidFill>
            <a:srgbClr val="FFC10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Measure Jank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i="1" lang="en" sz="1000">
                <a:latin typeface="Roboto"/>
                <a:ea typeface="Roboto"/>
                <a:cs typeface="Roboto"/>
                <a:sym typeface="Roboto"/>
              </a:rPr>
              <a:t>easure what users see</a:t>
            </a:r>
            <a:endParaRPr i="1"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p87"/>
          <p:cNvSpPr/>
          <p:nvPr/>
        </p:nvSpPr>
        <p:spPr>
          <a:xfrm>
            <a:off x="219675" y="1281600"/>
            <a:ext cx="1975200" cy="90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Break down the problem space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latin typeface="Roboto"/>
                <a:ea typeface="Roboto"/>
                <a:cs typeface="Roboto"/>
                <a:sym typeface="Roboto"/>
              </a:rPr>
              <a:t>In Critical User Journeys</a:t>
            </a:r>
            <a:endParaRPr i="1"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1" name="Google Shape;561;p87"/>
          <p:cNvSpPr/>
          <p:nvPr/>
        </p:nvSpPr>
        <p:spPr>
          <a:xfrm>
            <a:off x="2469775" y="1273507"/>
            <a:ext cx="1975200" cy="2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App Launch</a:t>
            </a:r>
            <a:endParaRPr i="1" sz="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p87"/>
          <p:cNvSpPr/>
          <p:nvPr/>
        </p:nvSpPr>
        <p:spPr>
          <a:xfrm>
            <a:off x="2469775" y="1579814"/>
            <a:ext cx="1975200" cy="2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Switch app</a:t>
            </a:r>
            <a:endParaRPr i="1" sz="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3" name="Google Shape;563;p87"/>
          <p:cNvSpPr/>
          <p:nvPr/>
        </p:nvSpPr>
        <p:spPr>
          <a:xfrm>
            <a:off x="2465925" y="1985652"/>
            <a:ext cx="1975200" cy="23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Open app launcher</a:t>
            </a:r>
            <a:endParaRPr i="1" sz="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4" name="Google Shape;564;p87"/>
          <p:cNvSpPr txBox="1"/>
          <p:nvPr/>
        </p:nvSpPr>
        <p:spPr>
          <a:xfrm>
            <a:off x="2465925" y="1812877"/>
            <a:ext cx="19752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Roboto"/>
                <a:ea typeface="Roboto"/>
                <a:cs typeface="Roboto"/>
                <a:sym typeface="Roboto"/>
              </a:rPr>
              <a:t>…</a:t>
            </a: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5" name="Google Shape;565;p87"/>
          <p:cNvSpPr/>
          <p:nvPr/>
        </p:nvSpPr>
        <p:spPr>
          <a:xfrm>
            <a:off x="92675" y="4072750"/>
            <a:ext cx="1975200" cy="900000"/>
          </a:xfrm>
          <a:prstGeom prst="rect">
            <a:avLst/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Trigger trace collection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When jank happens</a:t>
            </a:r>
            <a:endParaRPr i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6" name="Google Shape;566;p87"/>
          <p:cNvSpPr/>
          <p:nvPr/>
        </p:nvSpPr>
        <p:spPr>
          <a:xfrm>
            <a:off x="4998900" y="1337100"/>
            <a:ext cx="1415700" cy="78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10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Metrics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7" name="Google Shape;567;p87"/>
          <p:cNvSpPr/>
          <p:nvPr/>
        </p:nvSpPr>
        <p:spPr>
          <a:xfrm>
            <a:off x="2233025" y="1254620"/>
            <a:ext cx="274800" cy="27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87"/>
          <p:cNvSpPr/>
          <p:nvPr/>
        </p:nvSpPr>
        <p:spPr>
          <a:xfrm>
            <a:off x="2393000" y="4072750"/>
            <a:ext cx="1975200" cy="900000"/>
          </a:xfrm>
          <a:prstGeom prst="rect">
            <a:avLst/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Analyze traces </a:t>
            </a:r>
            <a: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Observe root causes,</a:t>
            </a:r>
            <a:b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lot of manual work!</a:t>
            </a:r>
            <a:endParaRPr i="1" sz="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9" name="Google Shape;569;p87"/>
          <p:cNvSpPr/>
          <p:nvPr/>
        </p:nvSpPr>
        <p:spPr>
          <a:xfrm>
            <a:off x="4764600" y="4069275"/>
            <a:ext cx="1975200" cy="900000"/>
          </a:xfrm>
          <a:prstGeom prst="rect">
            <a:avLst/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Scale up!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Write trace classifiers, run them against the corpus</a:t>
            </a:r>
            <a:endParaRPr i="1" sz="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p87"/>
          <p:cNvSpPr/>
          <p:nvPr/>
        </p:nvSpPr>
        <p:spPr>
          <a:xfrm>
            <a:off x="7113400" y="4072750"/>
            <a:ext cx="1975200" cy="900000"/>
          </a:xfrm>
          <a:prstGeom prst="rect">
            <a:avLst/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Stack rank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GROUP BY root cause,</a:t>
            </a:r>
            <a:endParaRPr i="1" sz="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ORDER BY</a:t>
            </a:r>
            <a:r>
              <a:rPr i="1"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COUNT()</a:t>
            </a:r>
            <a:endParaRPr sz="2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1" name="Google Shape;571;p87"/>
          <p:cNvSpPr/>
          <p:nvPr/>
        </p:nvSpPr>
        <p:spPr>
          <a:xfrm>
            <a:off x="7113400" y="2787125"/>
            <a:ext cx="1975200" cy="900000"/>
          </a:xfrm>
          <a:prstGeom prst="rect">
            <a:avLst/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Fix top issues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Profit!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2" name="Google Shape;572;p87"/>
          <p:cNvSpPr/>
          <p:nvPr/>
        </p:nvSpPr>
        <p:spPr>
          <a:xfrm>
            <a:off x="2233025" y="1560920"/>
            <a:ext cx="274800" cy="27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87"/>
          <p:cNvSpPr/>
          <p:nvPr/>
        </p:nvSpPr>
        <p:spPr>
          <a:xfrm>
            <a:off x="2233025" y="1966745"/>
            <a:ext cx="274800" cy="27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87"/>
          <p:cNvSpPr/>
          <p:nvPr/>
        </p:nvSpPr>
        <p:spPr>
          <a:xfrm>
            <a:off x="4368200" y="4274950"/>
            <a:ext cx="502800" cy="49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87"/>
          <p:cNvSpPr/>
          <p:nvPr/>
        </p:nvSpPr>
        <p:spPr>
          <a:xfrm>
            <a:off x="6739800" y="4274950"/>
            <a:ext cx="502800" cy="49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87"/>
          <p:cNvSpPr/>
          <p:nvPr/>
        </p:nvSpPr>
        <p:spPr>
          <a:xfrm>
            <a:off x="2067875" y="4274950"/>
            <a:ext cx="502800" cy="49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87"/>
          <p:cNvSpPr/>
          <p:nvPr/>
        </p:nvSpPr>
        <p:spPr>
          <a:xfrm rot="5400000">
            <a:off x="414275" y="2843250"/>
            <a:ext cx="1332000" cy="78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64A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Action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8" name="Google Shape;578;p87"/>
          <p:cNvSpPr/>
          <p:nvPr/>
        </p:nvSpPr>
        <p:spPr>
          <a:xfrm rot="-5400000">
            <a:off x="7849600" y="3573550"/>
            <a:ext cx="502800" cy="49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57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88"/>
          <p:cNvPicPr preferRelativeResize="0"/>
          <p:nvPr/>
        </p:nvPicPr>
        <p:blipFill rotWithShape="1">
          <a:blip r:embed="rId3">
            <a:alphaModFix/>
          </a:blip>
          <a:srcRect b="5428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89"/>
          <p:cNvPicPr preferRelativeResize="0"/>
          <p:nvPr/>
        </p:nvPicPr>
        <p:blipFill rotWithShape="1">
          <a:blip r:embed="rId3">
            <a:alphaModFix/>
          </a:blip>
          <a:srcRect b="5428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89"/>
          <p:cNvSpPr/>
          <p:nvPr/>
        </p:nvSpPr>
        <p:spPr>
          <a:xfrm>
            <a:off x="3857100" y="2800000"/>
            <a:ext cx="5333400" cy="927000"/>
          </a:xfrm>
          <a:prstGeom prst="rect">
            <a:avLst/>
          </a:prstGeom>
          <a:solidFill>
            <a:srgbClr val="FFFFFF">
              <a:alpha val="821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89"/>
          <p:cNvSpPr/>
          <p:nvPr/>
        </p:nvSpPr>
        <p:spPr>
          <a:xfrm>
            <a:off x="3897000" y="2780050"/>
            <a:ext cx="254400" cy="927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89"/>
          <p:cNvSpPr txBox="1"/>
          <p:nvPr/>
        </p:nvSpPr>
        <p:spPr>
          <a:xfrm>
            <a:off x="4263325" y="3039764"/>
            <a:ext cx="383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Each row like this is a trace</a:t>
            </a:r>
            <a:endParaRPr b="1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90"/>
          <p:cNvPicPr preferRelativeResize="0"/>
          <p:nvPr/>
        </p:nvPicPr>
        <p:blipFill rotWithShape="1">
          <a:blip r:embed="rId3">
            <a:alphaModFix/>
          </a:blip>
          <a:srcRect b="5428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90"/>
          <p:cNvSpPr/>
          <p:nvPr/>
        </p:nvSpPr>
        <p:spPr>
          <a:xfrm>
            <a:off x="5852100" y="2723800"/>
            <a:ext cx="3291900" cy="1097400"/>
          </a:xfrm>
          <a:prstGeom prst="rect">
            <a:avLst/>
          </a:prstGeom>
          <a:solidFill>
            <a:srgbClr val="FFFFFF">
              <a:alpha val="821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90"/>
          <p:cNvSpPr txBox="1"/>
          <p:nvPr/>
        </p:nvSpPr>
        <p:spPr>
          <a:xfrm>
            <a:off x="5938625" y="2753175"/>
            <a:ext cx="317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Each line is a root caus</a:t>
            </a:r>
            <a:r>
              <a:rPr b="1" lang="en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endParaRPr b="1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2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which some brave humans identified and wrote a classifier for in SQL</a:t>
            </a:r>
            <a:endParaRPr b="1" i="1" sz="12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99" name="Google Shape;599;p90"/>
          <p:cNvCxnSpPr/>
          <p:nvPr/>
        </p:nvCxnSpPr>
        <p:spPr>
          <a:xfrm flipH="1" rot="10800000">
            <a:off x="5606925" y="2943450"/>
            <a:ext cx="405000" cy="33000"/>
          </a:xfrm>
          <a:prstGeom prst="straightConnector1">
            <a:avLst/>
          </a:prstGeom>
          <a:noFill/>
          <a:ln cap="flat" cmpd="sng" w="19050">
            <a:solidFill>
              <a:srgbClr val="DB443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90"/>
          <p:cNvCxnSpPr/>
          <p:nvPr/>
        </p:nvCxnSpPr>
        <p:spPr>
          <a:xfrm flipH="1" rot="10800000">
            <a:off x="5515550" y="2963250"/>
            <a:ext cx="463200" cy="280800"/>
          </a:xfrm>
          <a:prstGeom prst="straightConnector1">
            <a:avLst/>
          </a:prstGeom>
          <a:noFill/>
          <a:ln cap="flat" cmpd="sng" w="19050">
            <a:solidFill>
              <a:srgbClr val="DB443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90"/>
          <p:cNvCxnSpPr/>
          <p:nvPr/>
        </p:nvCxnSpPr>
        <p:spPr>
          <a:xfrm flipH="1" rot="10800000">
            <a:off x="5502500" y="2956950"/>
            <a:ext cx="483000" cy="450300"/>
          </a:xfrm>
          <a:prstGeom prst="straightConnector1">
            <a:avLst/>
          </a:prstGeom>
          <a:noFill/>
          <a:ln cap="flat" cmpd="sng" w="19050">
            <a:solidFill>
              <a:srgbClr val="DB443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90"/>
          <p:cNvCxnSpPr/>
          <p:nvPr/>
        </p:nvCxnSpPr>
        <p:spPr>
          <a:xfrm flipH="1" rot="10800000">
            <a:off x="5522075" y="2943350"/>
            <a:ext cx="489900" cy="176700"/>
          </a:xfrm>
          <a:prstGeom prst="straightConnector1">
            <a:avLst/>
          </a:prstGeom>
          <a:noFill/>
          <a:ln cap="flat" cmpd="sng" w="19050">
            <a:solidFill>
              <a:srgbClr val="DB443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5"/>
          <p:cNvSpPr/>
          <p:nvPr/>
        </p:nvSpPr>
        <p:spPr>
          <a:xfrm>
            <a:off x="50930" y="2938975"/>
            <a:ext cx="2932200" cy="20781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D9D9D9"/>
                </a:solidFill>
                <a:latin typeface="Bad Script"/>
                <a:ea typeface="Bad Script"/>
                <a:cs typeface="Bad Script"/>
                <a:sym typeface="Bad Script"/>
              </a:rPr>
              <a:t>1</a:t>
            </a:r>
            <a:endParaRPr sz="7200">
              <a:solidFill>
                <a:srgbClr val="D9D9D9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58" name="Google Shape;258;p55"/>
          <p:cNvSpPr/>
          <p:nvPr/>
        </p:nvSpPr>
        <p:spPr>
          <a:xfrm>
            <a:off x="3097915" y="2938975"/>
            <a:ext cx="2913600" cy="20781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D9D9D9"/>
                </a:solidFill>
                <a:latin typeface="Bad Script"/>
                <a:ea typeface="Bad Script"/>
                <a:cs typeface="Bad Script"/>
                <a:sym typeface="Bad Script"/>
              </a:rPr>
              <a:t>2</a:t>
            </a:r>
            <a:endParaRPr sz="7200">
              <a:solidFill>
                <a:srgbClr val="D9D9D9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59" name="Google Shape;259;p55"/>
          <p:cNvSpPr/>
          <p:nvPr/>
        </p:nvSpPr>
        <p:spPr>
          <a:xfrm>
            <a:off x="6140707" y="2938975"/>
            <a:ext cx="2932200" cy="2078100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D9D9D9"/>
                </a:solidFill>
                <a:latin typeface="Bad Script"/>
                <a:ea typeface="Bad Script"/>
                <a:cs typeface="Bad Script"/>
                <a:sym typeface="Bad Script"/>
              </a:rPr>
              <a:t>3</a:t>
            </a:r>
            <a:endParaRPr sz="7200">
              <a:solidFill>
                <a:srgbClr val="D9D9D9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grpSp>
        <p:nvGrpSpPr>
          <p:cNvPr id="260" name="Google Shape;260;p55"/>
          <p:cNvGrpSpPr/>
          <p:nvPr/>
        </p:nvGrpSpPr>
        <p:grpSpPr>
          <a:xfrm>
            <a:off x="34280" y="2918575"/>
            <a:ext cx="3029120" cy="2118900"/>
            <a:chOff x="299950" y="493573"/>
            <a:chExt cx="3029120" cy="2118900"/>
          </a:xfrm>
        </p:grpSpPr>
        <p:sp>
          <p:nvSpPr>
            <p:cNvPr id="261" name="Google Shape;261;p55"/>
            <p:cNvSpPr/>
            <p:nvPr/>
          </p:nvSpPr>
          <p:spPr>
            <a:xfrm>
              <a:off x="299950" y="493573"/>
              <a:ext cx="2948700" cy="211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rotWithShape="0" algn="bl" dir="2820000" dist="2857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2" name="Google Shape;262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25050" y="1118723"/>
              <a:ext cx="1088300" cy="725525"/>
            </a:xfrm>
            <a:prstGeom prst="rect">
              <a:avLst/>
            </a:prstGeom>
            <a:noFill/>
            <a:ln>
              <a:noFill/>
            </a:ln>
            <a:effectLst>
              <a:reflection blurRad="0" dir="5400000" dist="38100" endA="0" endPos="30000" fadeDir="5400012" kx="0" rotWithShape="0" algn="bl" stA="21000" stPos="0" sy="-100000" ky="0"/>
            </a:effectLst>
          </p:spPr>
        </p:pic>
        <p:sp>
          <p:nvSpPr>
            <p:cNvPr id="263" name="Google Shape;263;p55"/>
            <p:cNvSpPr txBox="1"/>
            <p:nvPr/>
          </p:nvSpPr>
          <p:spPr>
            <a:xfrm>
              <a:off x="1540470" y="1191873"/>
              <a:ext cx="1788600" cy="13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666666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Device bringup</a:t>
              </a:r>
              <a:endParaRPr sz="1500">
                <a:solidFill>
                  <a:srgbClr val="66666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666666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Local investigations</a:t>
              </a:r>
              <a:endParaRPr sz="1500">
                <a:solidFill>
                  <a:srgbClr val="66666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666666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Code yellows</a:t>
              </a:r>
              <a:endParaRPr sz="1300">
                <a:solidFill>
                  <a:srgbClr val="66666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</p:txBody>
        </p:sp>
        <p:sp>
          <p:nvSpPr>
            <p:cNvPr id="264" name="Google Shape;264;p55"/>
            <p:cNvSpPr txBox="1"/>
            <p:nvPr/>
          </p:nvSpPr>
          <p:spPr>
            <a:xfrm>
              <a:off x="299950" y="493573"/>
              <a:ext cx="2948700" cy="506400"/>
            </a:xfrm>
            <a:prstGeom prst="rect">
              <a:avLst/>
            </a:prstGeom>
            <a:solidFill>
              <a:srgbClr val="FFC10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434343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Local debugging </a:t>
              </a:r>
              <a:endParaRPr sz="22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65" name="Google Shape;265;p55"/>
          <p:cNvGrpSpPr/>
          <p:nvPr/>
        </p:nvGrpSpPr>
        <p:grpSpPr>
          <a:xfrm>
            <a:off x="3090532" y="2918575"/>
            <a:ext cx="2948718" cy="2118900"/>
            <a:chOff x="299956" y="2855773"/>
            <a:chExt cx="2948718" cy="2118900"/>
          </a:xfrm>
        </p:grpSpPr>
        <p:sp>
          <p:nvSpPr>
            <p:cNvPr id="266" name="Google Shape;266;p55"/>
            <p:cNvSpPr/>
            <p:nvPr/>
          </p:nvSpPr>
          <p:spPr>
            <a:xfrm>
              <a:off x="299956" y="2855773"/>
              <a:ext cx="2932200" cy="211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rotWithShape="0" algn="bl" dir="2820000" dist="2857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7" name="Google Shape;267;p55"/>
            <p:cNvPicPr preferRelativeResize="0"/>
            <p:nvPr/>
          </p:nvPicPr>
          <p:blipFill rotWithShape="1">
            <a:blip r:embed="rId4">
              <a:alphaModFix/>
            </a:blip>
            <a:srcRect b="0" l="0" r="23065" t="0"/>
            <a:stretch/>
          </p:blipFill>
          <p:spPr>
            <a:xfrm>
              <a:off x="369454" y="3617774"/>
              <a:ext cx="1119424" cy="879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55"/>
            <p:cNvSpPr txBox="1"/>
            <p:nvPr/>
          </p:nvSpPr>
          <p:spPr>
            <a:xfrm>
              <a:off x="1415674" y="3362173"/>
              <a:ext cx="1833000" cy="161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666666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Trace-based metrics</a:t>
              </a:r>
              <a:endParaRPr sz="1500">
                <a:solidFill>
                  <a:srgbClr val="66666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666666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Integration w/ dashboards and alerting</a:t>
              </a:r>
              <a:endParaRPr sz="1500">
                <a:solidFill>
                  <a:srgbClr val="66666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</p:txBody>
        </p:sp>
        <p:sp>
          <p:nvSpPr>
            <p:cNvPr id="269" name="Google Shape;269;p55"/>
            <p:cNvSpPr txBox="1"/>
            <p:nvPr/>
          </p:nvSpPr>
          <p:spPr>
            <a:xfrm>
              <a:off x="299956" y="2855773"/>
              <a:ext cx="2932200" cy="506400"/>
            </a:xfrm>
            <a:prstGeom prst="rect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Lab testing</a:t>
              </a:r>
              <a:endParaRPr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grpSp>
        <p:nvGrpSpPr>
          <p:cNvPr id="270" name="Google Shape;270;p55"/>
          <p:cNvGrpSpPr/>
          <p:nvPr/>
        </p:nvGrpSpPr>
        <p:grpSpPr>
          <a:xfrm>
            <a:off x="6124055" y="2918575"/>
            <a:ext cx="2948895" cy="2118900"/>
            <a:chOff x="4948141" y="2931974"/>
            <a:chExt cx="2948895" cy="2118900"/>
          </a:xfrm>
        </p:grpSpPr>
        <p:sp>
          <p:nvSpPr>
            <p:cNvPr id="271" name="Google Shape;271;p55"/>
            <p:cNvSpPr/>
            <p:nvPr/>
          </p:nvSpPr>
          <p:spPr>
            <a:xfrm>
              <a:off x="4948143" y="2931974"/>
              <a:ext cx="2948700" cy="2118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71438" rotWithShape="0" algn="bl" dir="2820000" dist="28575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5"/>
            <p:cNvSpPr txBox="1"/>
            <p:nvPr/>
          </p:nvSpPr>
          <p:spPr>
            <a:xfrm>
              <a:off x="5967436" y="3438374"/>
              <a:ext cx="1929600" cy="159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Traces captured when "problematic" events occur</a:t>
              </a:r>
              <a:endParaRPr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434343"/>
                  </a:solidFill>
                  <a:latin typeface="Roboto Condensed Light"/>
                  <a:ea typeface="Roboto Condensed Light"/>
                  <a:cs typeface="Roboto Condensed Light"/>
                  <a:sym typeface="Roboto Condensed Light"/>
                </a:rPr>
                <a:t>Hard-to-repro issues that happen only in the field</a:t>
              </a:r>
              <a:endParaRPr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endParaRPr>
            </a:p>
          </p:txBody>
        </p:sp>
        <p:sp>
          <p:nvSpPr>
            <p:cNvPr id="273" name="Google Shape;273;p55"/>
            <p:cNvSpPr txBox="1"/>
            <p:nvPr/>
          </p:nvSpPr>
          <p:spPr>
            <a:xfrm>
              <a:off x="4948141" y="2931974"/>
              <a:ext cx="2948700" cy="506400"/>
            </a:xfrm>
            <a:prstGeom prst="rect">
              <a:avLst/>
            </a:prstGeom>
            <a:solidFill>
              <a:srgbClr val="4CAF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rgbClr val="FFFFFF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Dynamic field tracing</a:t>
              </a:r>
              <a:endParaRPr sz="22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pic>
          <p:nvPicPr>
            <p:cNvPr id="274" name="Google Shape;274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26210" y="3783799"/>
              <a:ext cx="901860" cy="60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" name="Google Shape;275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0287" y="1569487"/>
            <a:ext cx="748637" cy="748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55"/>
          <p:cNvCxnSpPr>
            <a:stCxn id="275" idx="2"/>
            <a:endCxn id="264" idx="0"/>
          </p:cNvCxnSpPr>
          <p:nvPr/>
        </p:nvCxnSpPr>
        <p:spPr>
          <a:xfrm rot="5400000">
            <a:off x="2731356" y="1095475"/>
            <a:ext cx="600600" cy="3045900"/>
          </a:xfrm>
          <a:prstGeom prst="bentConnector3">
            <a:avLst>
              <a:gd fmla="val 49988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7" name="Google Shape;277;p55"/>
          <p:cNvCxnSpPr>
            <a:stCxn id="275" idx="2"/>
            <a:endCxn id="273" idx="0"/>
          </p:cNvCxnSpPr>
          <p:nvPr/>
        </p:nvCxnSpPr>
        <p:spPr>
          <a:xfrm flipH="1" rot="-5400000">
            <a:off x="5776206" y="1096525"/>
            <a:ext cx="600600" cy="3043800"/>
          </a:xfrm>
          <a:prstGeom prst="bentConnector3">
            <a:avLst>
              <a:gd fmla="val 49988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8" name="Google Shape;278;p55"/>
          <p:cNvCxnSpPr>
            <a:stCxn id="275" idx="2"/>
            <a:endCxn id="269" idx="0"/>
          </p:cNvCxnSpPr>
          <p:nvPr/>
        </p:nvCxnSpPr>
        <p:spPr>
          <a:xfrm flipH="1" rot="-5400000">
            <a:off x="4255356" y="2617375"/>
            <a:ext cx="600600" cy="2100"/>
          </a:xfrm>
          <a:prstGeom prst="bentConnector3">
            <a:avLst>
              <a:gd fmla="val 49988" name="adj1"/>
            </a:avLst>
          </a:prstGeom>
          <a:noFill/>
          <a:ln cap="flat" cmpd="sng" w="19050">
            <a:solidFill>
              <a:srgbClr val="666666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79" name="Google Shape;279;p55"/>
          <p:cNvSpPr txBox="1"/>
          <p:nvPr/>
        </p:nvSpPr>
        <p:spPr>
          <a:xfrm>
            <a:off x="92675" y="111200"/>
            <a:ext cx="9051300" cy="12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Perfetto: system-wide tracing+profiling </a:t>
            </a:r>
            <a:r>
              <a:rPr lang="en" sz="33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(</a:t>
            </a:r>
            <a:r>
              <a:rPr lang="en" sz="29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Linux-based</a:t>
            </a:r>
            <a:r>
              <a:rPr lang="en" sz="33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) </a:t>
            </a:r>
            <a:r>
              <a:rPr lang="en" sz="33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&amp; in-app tracing (</a:t>
            </a:r>
            <a:r>
              <a:rPr lang="en" sz="29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Win,Mac,Linux</a:t>
            </a:r>
            <a:r>
              <a:rPr lang="en" sz="29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-based</a:t>
            </a:r>
            <a:r>
              <a:rPr lang="en" sz="33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)</a:t>
            </a:r>
            <a:endParaRPr sz="33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3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92"/>
          <p:cNvPicPr preferRelativeResize="0"/>
          <p:nvPr/>
        </p:nvPicPr>
        <p:blipFill rotWithShape="1">
          <a:blip r:embed="rId3">
            <a:alphaModFix/>
          </a:blip>
          <a:srcRect b="3194" l="0" r="13307" t="0"/>
          <a:stretch/>
        </p:blipFill>
        <p:spPr>
          <a:xfrm>
            <a:off x="0" y="0"/>
            <a:ext cx="79273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92"/>
          <p:cNvSpPr/>
          <p:nvPr/>
        </p:nvSpPr>
        <p:spPr>
          <a:xfrm>
            <a:off x="7146150" y="6400"/>
            <a:ext cx="1998000" cy="5143500"/>
          </a:xfrm>
          <a:prstGeom prst="rect">
            <a:avLst/>
          </a:prstGeom>
          <a:solidFill>
            <a:srgbClr val="8BC3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 start from icon 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58% -&gt; 21 %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3"/>
          <p:cNvSpPr/>
          <p:nvPr/>
        </p:nvSpPr>
        <p:spPr>
          <a:xfrm>
            <a:off x="7146150" y="6400"/>
            <a:ext cx="1998000" cy="5143500"/>
          </a:xfrm>
          <a:prstGeom prst="rect">
            <a:avLst/>
          </a:prstGeom>
          <a:solidFill>
            <a:srgbClr val="8BC34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Launcher quick switch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85% -&gt; 38%</a:t>
            </a:r>
            <a:endParaRPr b="1"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9" name="Google Shape;619;p93"/>
          <p:cNvPicPr preferRelativeResize="0"/>
          <p:nvPr/>
        </p:nvPicPr>
        <p:blipFill rotWithShape="1">
          <a:blip r:embed="rId3">
            <a:alphaModFix/>
          </a:blip>
          <a:srcRect b="12861" l="0" r="17518" t="0"/>
          <a:stretch/>
        </p:blipFill>
        <p:spPr>
          <a:xfrm>
            <a:off x="0" y="0"/>
            <a:ext cx="7146148" cy="514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75" y="0"/>
            <a:ext cx="69845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D5DDF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5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Callstack Sampling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18" y="1234227"/>
            <a:ext cx="655485" cy="65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5" name="Google Shape;635;p96"/>
          <p:cNvCxnSpPr/>
          <p:nvPr/>
        </p:nvCxnSpPr>
        <p:spPr>
          <a:xfrm>
            <a:off x="4376125" y="456750"/>
            <a:ext cx="0" cy="4557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36" name="Google Shape;636;p96"/>
          <p:cNvSpPr/>
          <p:nvPr/>
        </p:nvSpPr>
        <p:spPr>
          <a:xfrm>
            <a:off x="3750500" y="2673675"/>
            <a:ext cx="1244100" cy="655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Perfetto traced_perf traces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37" name="Google Shape;637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75" y="208175"/>
            <a:ext cx="1376250" cy="73442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96"/>
          <p:cNvSpPr txBox="1"/>
          <p:nvPr/>
        </p:nvSpPr>
        <p:spPr>
          <a:xfrm>
            <a:off x="1569075" y="316575"/>
            <a:ext cx="1376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Security</a:t>
            </a:r>
            <a:endParaRPr sz="11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Unwinding</a:t>
            </a:r>
            <a:endParaRPr sz="11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Symbolization</a:t>
            </a:r>
            <a:endParaRPr sz="11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Deobfuscation</a:t>
            </a:r>
            <a:endParaRPr sz="11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39" name="Google Shape;639;p96"/>
          <p:cNvCxnSpPr>
            <a:stCxn id="636" idx="3"/>
            <a:endCxn id="640" idx="1"/>
          </p:cNvCxnSpPr>
          <p:nvPr/>
        </p:nvCxnSpPr>
        <p:spPr>
          <a:xfrm flipH="1" rot="10800000">
            <a:off x="4994600" y="929925"/>
            <a:ext cx="1622400" cy="2071500"/>
          </a:xfrm>
          <a:prstGeom prst="bentConnector3">
            <a:avLst>
              <a:gd fmla="val 29732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41" name="Google Shape;641;p96"/>
          <p:cNvCxnSpPr>
            <a:stCxn id="634" idx="3"/>
          </p:cNvCxnSpPr>
          <p:nvPr/>
        </p:nvCxnSpPr>
        <p:spPr>
          <a:xfrm>
            <a:off x="912704" y="1561977"/>
            <a:ext cx="2814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2" name="Google Shape;642;p96"/>
          <p:cNvSpPr/>
          <p:nvPr/>
        </p:nvSpPr>
        <p:spPr>
          <a:xfrm>
            <a:off x="1044063" y="1445513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96"/>
          <p:cNvSpPr/>
          <p:nvPr/>
        </p:nvSpPr>
        <p:spPr>
          <a:xfrm>
            <a:off x="1627063" y="1445488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96"/>
          <p:cNvSpPr/>
          <p:nvPr/>
        </p:nvSpPr>
        <p:spPr>
          <a:xfrm>
            <a:off x="2793063" y="1445500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96"/>
          <p:cNvSpPr/>
          <p:nvPr/>
        </p:nvSpPr>
        <p:spPr>
          <a:xfrm>
            <a:off x="2210063" y="1445475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96"/>
          <p:cNvSpPr/>
          <p:nvPr/>
        </p:nvSpPr>
        <p:spPr>
          <a:xfrm>
            <a:off x="3376063" y="1445475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7" name="Google Shape;647;p96"/>
          <p:cNvPicPr preferRelativeResize="0"/>
          <p:nvPr/>
        </p:nvPicPr>
        <p:blipFill rotWithShape="1">
          <a:blip r:embed="rId5">
            <a:alphaModFix/>
          </a:blip>
          <a:srcRect b="8882" l="51590" r="33707" t="52845"/>
          <a:stretch/>
        </p:blipFill>
        <p:spPr>
          <a:xfrm>
            <a:off x="1150725" y="1876875"/>
            <a:ext cx="814149" cy="65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8" name="Google Shape;648;p96"/>
          <p:cNvCxnSpPr>
            <a:stCxn id="642" idx="2"/>
          </p:cNvCxnSpPr>
          <p:nvPr/>
        </p:nvCxnSpPr>
        <p:spPr>
          <a:xfrm flipH="1">
            <a:off x="1150713" y="1661813"/>
            <a:ext cx="1500" cy="467100"/>
          </a:xfrm>
          <a:prstGeom prst="straightConnector1">
            <a:avLst/>
          </a:prstGeom>
          <a:noFill/>
          <a:ln cap="flat" cmpd="sng" w="38100">
            <a:solidFill>
              <a:srgbClr val="E91E6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9" name="Google Shape;64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18" y="2682027"/>
            <a:ext cx="655485" cy="65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0" name="Google Shape;650;p96"/>
          <p:cNvCxnSpPr>
            <a:stCxn id="649" idx="3"/>
          </p:cNvCxnSpPr>
          <p:nvPr/>
        </p:nvCxnSpPr>
        <p:spPr>
          <a:xfrm>
            <a:off x="912704" y="3009777"/>
            <a:ext cx="2814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1" name="Google Shape;651;p96"/>
          <p:cNvSpPr/>
          <p:nvPr/>
        </p:nvSpPr>
        <p:spPr>
          <a:xfrm>
            <a:off x="891663" y="2893313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96"/>
          <p:cNvSpPr/>
          <p:nvPr/>
        </p:nvSpPr>
        <p:spPr>
          <a:xfrm>
            <a:off x="1474663" y="2893288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96"/>
          <p:cNvSpPr/>
          <p:nvPr/>
        </p:nvSpPr>
        <p:spPr>
          <a:xfrm>
            <a:off x="2640663" y="2893300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96"/>
          <p:cNvSpPr/>
          <p:nvPr/>
        </p:nvSpPr>
        <p:spPr>
          <a:xfrm>
            <a:off x="2057663" y="2893275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96"/>
          <p:cNvSpPr/>
          <p:nvPr/>
        </p:nvSpPr>
        <p:spPr>
          <a:xfrm>
            <a:off x="3223663" y="2893275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6" name="Google Shape;65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218" y="3825027"/>
            <a:ext cx="655485" cy="655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7" name="Google Shape;657;p96"/>
          <p:cNvCxnSpPr>
            <a:stCxn id="656" idx="3"/>
          </p:cNvCxnSpPr>
          <p:nvPr/>
        </p:nvCxnSpPr>
        <p:spPr>
          <a:xfrm>
            <a:off x="912704" y="4152777"/>
            <a:ext cx="2814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8" name="Google Shape;658;p96"/>
          <p:cNvSpPr/>
          <p:nvPr/>
        </p:nvSpPr>
        <p:spPr>
          <a:xfrm>
            <a:off x="1196463" y="4036313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96"/>
          <p:cNvSpPr/>
          <p:nvPr/>
        </p:nvSpPr>
        <p:spPr>
          <a:xfrm>
            <a:off x="1779463" y="4036288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96"/>
          <p:cNvSpPr/>
          <p:nvPr/>
        </p:nvSpPr>
        <p:spPr>
          <a:xfrm>
            <a:off x="2945463" y="4036300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96"/>
          <p:cNvSpPr/>
          <p:nvPr/>
        </p:nvSpPr>
        <p:spPr>
          <a:xfrm>
            <a:off x="2362463" y="4036275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96"/>
          <p:cNvSpPr/>
          <p:nvPr/>
        </p:nvSpPr>
        <p:spPr>
          <a:xfrm>
            <a:off x="3528463" y="4036275"/>
            <a:ext cx="216300" cy="216300"/>
          </a:xfrm>
          <a:prstGeom prst="diamond">
            <a:avLst/>
          </a:prstGeom>
          <a:solidFill>
            <a:srgbClr val="E9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96"/>
          <p:cNvSpPr/>
          <p:nvPr/>
        </p:nvSpPr>
        <p:spPr>
          <a:xfrm>
            <a:off x="3750500" y="1225875"/>
            <a:ext cx="1244100" cy="655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Perfetto traced_perf traces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64" name="Google Shape;664;p96"/>
          <p:cNvSpPr/>
          <p:nvPr/>
        </p:nvSpPr>
        <p:spPr>
          <a:xfrm>
            <a:off x="3750500" y="3825025"/>
            <a:ext cx="1244100" cy="655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Perfetto traced_perf traces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65" name="Google Shape;665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0475" y="1286394"/>
            <a:ext cx="3377776" cy="34300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6" name="Google Shape;666;p96"/>
          <p:cNvCxnSpPr>
            <a:stCxn id="663" idx="3"/>
            <a:endCxn id="640" idx="1"/>
          </p:cNvCxnSpPr>
          <p:nvPr/>
        </p:nvCxnSpPr>
        <p:spPr>
          <a:xfrm flipH="1" rot="10800000">
            <a:off x="4994600" y="929925"/>
            <a:ext cx="1622400" cy="623700"/>
          </a:xfrm>
          <a:prstGeom prst="bentConnector3">
            <a:avLst>
              <a:gd fmla="val 29732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667" name="Google Shape;667;p96"/>
          <p:cNvCxnSpPr>
            <a:stCxn id="664" idx="3"/>
            <a:endCxn id="640" idx="1"/>
          </p:cNvCxnSpPr>
          <p:nvPr/>
        </p:nvCxnSpPr>
        <p:spPr>
          <a:xfrm flipH="1" rot="10800000">
            <a:off x="4994600" y="929875"/>
            <a:ext cx="1622400" cy="3222900"/>
          </a:xfrm>
          <a:prstGeom prst="bentConnector3">
            <a:avLst>
              <a:gd fmla="val 30147" name="adj1"/>
            </a:avLst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40" name="Google Shape;640;p96"/>
          <p:cNvSpPr/>
          <p:nvPr/>
        </p:nvSpPr>
        <p:spPr>
          <a:xfrm>
            <a:off x="6616938" y="719950"/>
            <a:ext cx="1244100" cy="420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APC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850" y="-31687"/>
            <a:ext cx="6719126" cy="520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8"/>
          <p:cNvSpPr txBox="1"/>
          <p:nvPr/>
        </p:nvSpPr>
        <p:spPr>
          <a:xfrm>
            <a:off x="311700" y="597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4285F4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soon as you look, you find…</a:t>
            </a:r>
            <a:endParaRPr sz="2800">
              <a:solidFill>
                <a:srgbClr val="4285F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678" name="Google Shape;678;p98"/>
          <p:cNvSpPr txBox="1"/>
          <p:nvPr/>
        </p:nvSpPr>
        <p:spPr>
          <a:xfrm>
            <a:off x="311700" y="1304875"/>
            <a:ext cx="4615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95959"/>
                </a:solidFill>
              </a:rPr>
              <a:t>Started looking at system server ~1 year ago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4% CPU looking up device WiFi capabilities.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8% collecting battery use stats.</a:t>
            </a:r>
            <a:endParaRPr sz="1800">
              <a:solidFill>
                <a:srgbClr val="595959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</a:pPr>
            <a:r>
              <a:rPr lang="en">
                <a:solidFill>
                  <a:srgbClr val="595959"/>
                </a:solidFill>
              </a:rPr>
              <a:t>With bonus massive lock contention!</a:t>
            </a:r>
            <a:endParaRPr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Endless over-eager logging code.</a:t>
            </a:r>
            <a:endParaRPr sz="1800">
              <a:solidFill>
                <a:srgbClr val="595959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Many </a:t>
            </a:r>
            <a:r>
              <a:rPr i="1" lang="en" sz="1800">
                <a:solidFill>
                  <a:srgbClr val="595959"/>
                </a:solidFill>
              </a:rPr>
              <a:t>many</a:t>
            </a:r>
            <a:r>
              <a:rPr lang="en" sz="1800">
                <a:solidFill>
                  <a:srgbClr val="595959"/>
                </a:solidFill>
              </a:rPr>
              <a:t> more.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pic>
        <p:nvPicPr>
          <p:cNvPr id="679" name="Google Shape;67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200" y="1040024"/>
            <a:ext cx="3810099" cy="289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99"/>
          <p:cNvPicPr preferRelativeResize="0"/>
          <p:nvPr/>
        </p:nvPicPr>
        <p:blipFill rotWithShape="1">
          <a:blip r:embed="rId3">
            <a:alphaModFix/>
          </a:blip>
          <a:srcRect b="14105" l="0" r="0" t="142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99"/>
          <p:cNvSpPr txBox="1"/>
          <p:nvPr/>
        </p:nvSpPr>
        <p:spPr>
          <a:xfrm>
            <a:off x="38200" y="701525"/>
            <a:ext cx="3344100" cy="40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"</a:t>
            </a:r>
            <a:r>
              <a:rPr lang="en" sz="35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What if "time"</a:t>
            </a:r>
            <a:endParaRPr sz="3500">
              <a:solidFill>
                <a:schemeClr val="dk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was not</a:t>
            </a:r>
            <a:endParaRPr sz="3500">
              <a:solidFill>
                <a:schemeClr val="dk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the sampling timebase</a:t>
            </a:r>
            <a:r>
              <a:rPr lang="en" sz="63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"</a:t>
            </a:r>
            <a:endParaRPr sz="6300">
              <a:solidFill>
                <a:schemeClr val="dk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100"/>
          <p:cNvPicPr preferRelativeResize="0"/>
          <p:nvPr/>
        </p:nvPicPr>
        <p:blipFill rotWithShape="1">
          <a:blip r:embed="rId3">
            <a:alphaModFix/>
          </a:blip>
          <a:srcRect b="42243" l="582" r="681" t="0"/>
          <a:stretch/>
        </p:blipFill>
        <p:spPr>
          <a:xfrm>
            <a:off x="1184200" y="905975"/>
            <a:ext cx="6768226" cy="3272401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6"/>
          <p:cNvSpPr/>
          <p:nvPr/>
        </p:nvSpPr>
        <p:spPr>
          <a:xfrm>
            <a:off x="614880" y="2644781"/>
            <a:ext cx="8210400" cy="1547700"/>
          </a:xfrm>
          <a:prstGeom prst="rect">
            <a:avLst/>
          </a:prstGeom>
          <a:solidFill>
            <a:srgbClr val="FF9800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EF6C00"/>
                </a:solidFill>
                <a:latin typeface="Roboto"/>
                <a:ea typeface="Roboto"/>
                <a:cs typeface="Roboto"/>
                <a:sym typeface="Roboto"/>
              </a:rPr>
              <a:t>Analyze traces</a:t>
            </a:r>
            <a:endParaRPr sz="1200">
              <a:solidFill>
                <a:srgbClr val="FFB7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56"/>
          <p:cNvSpPr/>
          <p:nvPr/>
        </p:nvSpPr>
        <p:spPr>
          <a:xfrm>
            <a:off x="614880" y="535913"/>
            <a:ext cx="8210400" cy="1986900"/>
          </a:xfrm>
          <a:prstGeom prst="rect">
            <a:avLst/>
          </a:prstGeom>
          <a:solidFill>
            <a:srgbClr val="8BC34A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58B2F"/>
                </a:solidFill>
                <a:latin typeface="Roboto"/>
                <a:ea typeface="Roboto"/>
                <a:cs typeface="Roboto"/>
                <a:sym typeface="Roboto"/>
              </a:rPr>
              <a:t>Record traces</a:t>
            </a:r>
            <a:endParaRPr sz="1200">
              <a:solidFill>
                <a:srgbClr val="558B2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56"/>
          <p:cNvSpPr/>
          <p:nvPr/>
        </p:nvSpPr>
        <p:spPr>
          <a:xfrm>
            <a:off x="614880" y="4343944"/>
            <a:ext cx="8210400" cy="629100"/>
          </a:xfrm>
          <a:prstGeom prst="rect">
            <a:avLst/>
          </a:prstGeom>
          <a:solidFill>
            <a:srgbClr val="E91E63">
              <a:alpha val="188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E91E63"/>
                </a:solidFill>
                <a:latin typeface="Roboto"/>
                <a:ea typeface="Roboto"/>
                <a:cs typeface="Roboto"/>
                <a:sym typeface="Roboto"/>
              </a:rPr>
              <a:t>Visualize traces</a:t>
            </a:r>
            <a:endParaRPr sz="1800">
              <a:solidFill>
                <a:srgbClr val="E91E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56"/>
          <p:cNvSpPr txBox="1"/>
          <p:nvPr>
            <p:ph idx="4294967295" type="title"/>
          </p:nvPr>
        </p:nvSpPr>
        <p:spPr>
          <a:xfrm>
            <a:off x="0" y="0"/>
            <a:ext cx="91440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is Perfetto about?</a:t>
            </a:r>
            <a:endParaRPr sz="24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8" name="Google Shape;288;p56"/>
          <p:cNvGrpSpPr/>
          <p:nvPr/>
        </p:nvGrpSpPr>
        <p:grpSpPr>
          <a:xfrm>
            <a:off x="2739775" y="4482497"/>
            <a:ext cx="5940892" cy="383109"/>
            <a:chOff x="2739775" y="4482497"/>
            <a:chExt cx="5940892" cy="383109"/>
          </a:xfrm>
        </p:grpSpPr>
        <p:sp>
          <p:nvSpPr>
            <p:cNvPr id="289" name="Google Shape;289;p56"/>
            <p:cNvSpPr/>
            <p:nvPr/>
          </p:nvSpPr>
          <p:spPr>
            <a:xfrm>
              <a:off x="2739775" y="4482497"/>
              <a:ext cx="1799400" cy="383100"/>
            </a:xfrm>
            <a:prstGeom prst="rect">
              <a:avLst/>
            </a:prstGeom>
            <a:solidFill>
              <a:srgbClr val="E91E6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Perfetto UI</a:t>
              </a:r>
              <a:br>
                <a:rPr lang="en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(web based, fully offline)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0" name="Google Shape;290;p56"/>
            <p:cNvSpPr/>
            <p:nvPr/>
          </p:nvSpPr>
          <p:spPr>
            <a:xfrm>
              <a:off x="4810521" y="4482497"/>
              <a:ext cx="1799400" cy="383100"/>
            </a:xfrm>
            <a:prstGeom prst="rect">
              <a:avLst/>
            </a:prstGeom>
            <a:solidFill>
              <a:srgbClr val="FFFFFF">
                <a:alpha val="28490"/>
              </a:srgbClr>
            </a:solidFill>
            <a:ln cap="flat" cmpd="sng" w="9525">
              <a:solidFill>
                <a:srgbClr val="E91E6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E91E63"/>
                  </a:solidFill>
                  <a:latin typeface="Roboto"/>
                  <a:ea typeface="Roboto"/>
                  <a:cs typeface="Roboto"/>
                  <a:sym typeface="Roboto"/>
                </a:rPr>
                <a:t>Android GPU Inspector</a:t>
              </a:r>
              <a:endParaRPr sz="1000">
                <a:solidFill>
                  <a:srgbClr val="E91E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1" name="Google Shape;291;p56"/>
            <p:cNvSpPr/>
            <p:nvPr/>
          </p:nvSpPr>
          <p:spPr>
            <a:xfrm>
              <a:off x="6881267" y="4482506"/>
              <a:ext cx="1799400" cy="383100"/>
            </a:xfrm>
            <a:prstGeom prst="rect">
              <a:avLst/>
            </a:prstGeom>
            <a:solidFill>
              <a:srgbClr val="FFFFFF">
                <a:alpha val="28490"/>
              </a:srgbClr>
            </a:solidFill>
            <a:ln cap="flat" cmpd="sng" w="9525">
              <a:solidFill>
                <a:srgbClr val="E91E6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E91E63"/>
                  </a:solidFill>
                  <a:latin typeface="Roboto"/>
                  <a:ea typeface="Roboto"/>
                  <a:cs typeface="Roboto"/>
                  <a:sym typeface="Roboto"/>
                </a:rPr>
                <a:t>Android Studio</a:t>
              </a:r>
              <a:endParaRPr sz="1000">
                <a:solidFill>
                  <a:srgbClr val="E91E6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92" name="Google Shape;292;p56"/>
          <p:cNvGrpSpPr/>
          <p:nvPr/>
        </p:nvGrpSpPr>
        <p:grpSpPr>
          <a:xfrm>
            <a:off x="294214" y="1214732"/>
            <a:ext cx="629043" cy="629100"/>
            <a:chOff x="1427765" y="4006443"/>
            <a:chExt cx="838500" cy="838800"/>
          </a:xfrm>
        </p:grpSpPr>
        <p:sp>
          <p:nvSpPr>
            <p:cNvPr id="293" name="Google Shape;293;p56"/>
            <p:cNvSpPr/>
            <p:nvPr/>
          </p:nvSpPr>
          <p:spPr>
            <a:xfrm>
              <a:off x="1427765" y="4006443"/>
              <a:ext cx="838500" cy="838800"/>
            </a:xfrm>
            <a:prstGeom prst="ellipse">
              <a:avLst/>
            </a:prstGeom>
            <a:solidFill>
              <a:srgbClr val="8BC3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4" name="Google Shape;294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1579816" y="4158543"/>
              <a:ext cx="534427" cy="5344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56"/>
          <p:cNvGrpSpPr/>
          <p:nvPr/>
        </p:nvGrpSpPr>
        <p:grpSpPr>
          <a:xfrm>
            <a:off x="294029" y="3104119"/>
            <a:ext cx="629043" cy="629100"/>
            <a:chOff x="5736641" y="1559743"/>
            <a:chExt cx="838500" cy="838800"/>
          </a:xfrm>
        </p:grpSpPr>
        <p:sp>
          <p:nvSpPr>
            <p:cNvPr id="296" name="Google Shape;296;p56"/>
            <p:cNvSpPr/>
            <p:nvPr/>
          </p:nvSpPr>
          <p:spPr>
            <a:xfrm>
              <a:off x="5736641" y="1559743"/>
              <a:ext cx="838500" cy="838800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7" name="Google Shape;297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92924" y="1716061"/>
              <a:ext cx="525963" cy="5259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" name="Google Shape;298;p56"/>
          <p:cNvGrpSpPr/>
          <p:nvPr/>
        </p:nvGrpSpPr>
        <p:grpSpPr>
          <a:xfrm>
            <a:off x="293854" y="4343882"/>
            <a:ext cx="629043" cy="629100"/>
            <a:chOff x="9886596" y="1559743"/>
            <a:chExt cx="838500" cy="838800"/>
          </a:xfrm>
        </p:grpSpPr>
        <p:sp>
          <p:nvSpPr>
            <p:cNvPr id="299" name="Google Shape;299;p56"/>
            <p:cNvSpPr/>
            <p:nvPr/>
          </p:nvSpPr>
          <p:spPr>
            <a:xfrm>
              <a:off x="9886596" y="1559743"/>
              <a:ext cx="838500" cy="838800"/>
            </a:xfrm>
            <a:prstGeom prst="ellipse">
              <a:avLst/>
            </a:prstGeom>
            <a:solidFill>
              <a:srgbClr val="E91E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0" name="Google Shape;300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042878" y="1716076"/>
              <a:ext cx="525963" cy="5259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56"/>
          <p:cNvSpPr/>
          <p:nvPr/>
        </p:nvSpPr>
        <p:spPr>
          <a:xfrm>
            <a:off x="2739878" y="1296750"/>
            <a:ext cx="1523400" cy="566700"/>
          </a:xfrm>
          <a:prstGeom prst="rect">
            <a:avLst/>
          </a:prstGeom>
          <a:solidFill>
            <a:srgbClr val="AED58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rPr>
              <a:t>Tracing </a:t>
            </a:r>
            <a:r>
              <a:rPr lang="en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rPr>
              <a:t>service</a:t>
            </a:r>
            <a:endParaRPr>
              <a:solidFill>
                <a:srgbClr val="00695C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rPr>
              <a:t>Android / Linux / CrOS / MacOS / Windows</a:t>
            </a:r>
            <a:endParaRPr sz="1200">
              <a:solidFill>
                <a:srgbClr val="00695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2" name="Google Shape;302;p56"/>
          <p:cNvGrpSpPr/>
          <p:nvPr/>
        </p:nvGrpSpPr>
        <p:grpSpPr>
          <a:xfrm>
            <a:off x="2739869" y="2710260"/>
            <a:ext cx="5950740" cy="1399196"/>
            <a:chOff x="2739869" y="2710260"/>
            <a:chExt cx="5950740" cy="1399196"/>
          </a:xfrm>
        </p:grpSpPr>
        <p:sp>
          <p:nvSpPr>
            <p:cNvPr id="303" name="Google Shape;303;p56"/>
            <p:cNvSpPr/>
            <p:nvPr/>
          </p:nvSpPr>
          <p:spPr>
            <a:xfrm>
              <a:off x="2739869" y="2954156"/>
              <a:ext cx="5946600" cy="1155300"/>
            </a:xfrm>
            <a:prstGeom prst="rect">
              <a:avLst/>
            </a:prstGeom>
            <a:solidFill>
              <a:srgbClr val="FFB74D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D73A49"/>
                  </a:solidFill>
                  <a:latin typeface="Roboto"/>
                  <a:ea typeface="Roboto"/>
                  <a:cs typeface="Roboto"/>
                  <a:sym typeface="Roboto"/>
                </a:rPr>
                <a:t>Perfetto Trace Processor</a:t>
              </a:r>
              <a:br>
                <a:rPr lang="en" sz="1500">
                  <a:solidFill>
                    <a:srgbClr val="D73A49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900">
                  <a:solidFill>
                    <a:srgbClr val="EF6C00"/>
                  </a:solidFill>
                  <a:latin typeface="Roboto"/>
                  <a:ea typeface="Roboto"/>
                  <a:cs typeface="Roboto"/>
                  <a:sym typeface="Roboto"/>
                </a:rPr>
                <a:t>Android / Linux / CrOS / MacOS / Windows</a:t>
              </a:r>
              <a:endParaRPr sz="900">
                <a:solidFill>
                  <a:srgbClr val="EF6C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D73A49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4" name="Google Shape;304;p56"/>
            <p:cNvSpPr/>
            <p:nvPr/>
          </p:nvSpPr>
          <p:spPr>
            <a:xfrm>
              <a:off x="2739869" y="2710260"/>
              <a:ext cx="2483700" cy="193500"/>
            </a:xfrm>
            <a:prstGeom prst="rect">
              <a:avLst/>
            </a:prstGeom>
            <a:solidFill>
              <a:srgbClr val="FFB74D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Protobuf-based trace format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5" name="Google Shape;305;p56"/>
            <p:cNvSpPr/>
            <p:nvPr/>
          </p:nvSpPr>
          <p:spPr>
            <a:xfrm>
              <a:off x="6206909" y="2710260"/>
              <a:ext cx="2483700" cy="193500"/>
            </a:xfrm>
            <a:prstGeom prst="rect">
              <a:avLst/>
            </a:prstGeom>
            <a:solidFill>
              <a:srgbClr val="FFB74D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Legacy formats </a:t>
              </a: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(JSON, systrace, ...)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6" name="Google Shape;306;p56"/>
            <p:cNvSpPr/>
            <p:nvPr/>
          </p:nvSpPr>
          <p:spPr>
            <a:xfrm>
              <a:off x="3055702" y="3439594"/>
              <a:ext cx="2161800" cy="6291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SQL Query engine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7" name="Google Shape;307;p56"/>
            <p:cNvSpPr/>
            <p:nvPr/>
          </p:nvSpPr>
          <p:spPr>
            <a:xfrm>
              <a:off x="7044032" y="3424706"/>
              <a:ext cx="1564200" cy="6291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Trace-based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metrics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8" name="Google Shape;308;p56"/>
            <p:cNvSpPr/>
            <p:nvPr/>
          </p:nvSpPr>
          <p:spPr>
            <a:xfrm>
              <a:off x="3152578" y="3831863"/>
              <a:ext cx="1947300" cy="193500"/>
            </a:xfrm>
            <a:prstGeom prst="rect">
              <a:avLst/>
            </a:prstGeom>
            <a:solidFill>
              <a:srgbClr val="EF6C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SQLite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9" name="Google Shape;309;p56"/>
            <p:cNvSpPr/>
            <p:nvPr/>
          </p:nvSpPr>
          <p:spPr>
            <a:xfrm>
              <a:off x="5348652" y="3424697"/>
              <a:ext cx="1564200" cy="629100"/>
            </a:xfrm>
            <a:prstGeom prst="rect">
              <a:avLst/>
            </a:prstGeom>
            <a:solidFill>
              <a:srgbClr val="FF9800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Trace tables</a:t>
              </a:r>
              <a:endPara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data model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0" name="Google Shape;310;p56"/>
          <p:cNvGrpSpPr/>
          <p:nvPr/>
        </p:nvGrpSpPr>
        <p:grpSpPr>
          <a:xfrm>
            <a:off x="2739869" y="1943494"/>
            <a:ext cx="5946600" cy="527100"/>
            <a:chOff x="2739869" y="1943494"/>
            <a:chExt cx="5946600" cy="527100"/>
          </a:xfrm>
        </p:grpSpPr>
        <p:sp>
          <p:nvSpPr>
            <p:cNvPr id="311" name="Google Shape;311;p56"/>
            <p:cNvSpPr/>
            <p:nvPr/>
          </p:nvSpPr>
          <p:spPr>
            <a:xfrm>
              <a:off x="2739869" y="1943494"/>
              <a:ext cx="5946600" cy="527100"/>
            </a:xfrm>
            <a:prstGeom prst="rect">
              <a:avLst/>
            </a:prstGeom>
            <a:solidFill>
              <a:srgbClr val="AED581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0695C"/>
                  </a:solidFill>
                  <a:latin typeface="Roboto"/>
                  <a:ea typeface="Roboto"/>
                  <a:cs typeface="Roboto"/>
                  <a:sym typeface="Roboto"/>
                </a:rPr>
                <a:t>Tracing SDK</a:t>
              </a:r>
              <a:endParaRPr sz="1500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00695C"/>
                  </a:solidFill>
                  <a:latin typeface="Roboto"/>
                  <a:ea typeface="Roboto"/>
                  <a:cs typeface="Roboto"/>
                  <a:sym typeface="Roboto"/>
                </a:rPr>
                <a:t>Android / Linux / CrOS / MacOS / Windows</a:t>
              </a:r>
              <a:endParaRPr sz="1100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2" name="Google Shape;312;p56"/>
            <p:cNvSpPr/>
            <p:nvPr/>
          </p:nvSpPr>
          <p:spPr>
            <a:xfrm>
              <a:off x="7143289" y="2015494"/>
              <a:ext cx="1464900" cy="383100"/>
            </a:xfrm>
            <a:prstGeom prst="rect">
              <a:avLst/>
            </a:prstGeom>
            <a:solidFill>
              <a:srgbClr val="7DA45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Trace Protocol</a:t>
              </a:r>
              <a:endParaRPr sz="15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UNIX socket + shmem</a:t>
              </a:r>
              <a:endParaRPr sz="11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13" name="Google Shape;313;p56"/>
          <p:cNvGrpSpPr/>
          <p:nvPr/>
        </p:nvGrpSpPr>
        <p:grpSpPr>
          <a:xfrm>
            <a:off x="4458675" y="632775"/>
            <a:ext cx="4227900" cy="1230900"/>
            <a:chOff x="4458675" y="632775"/>
            <a:chExt cx="4227900" cy="1230900"/>
          </a:xfrm>
        </p:grpSpPr>
        <p:sp>
          <p:nvSpPr>
            <p:cNvPr id="314" name="Google Shape;314;p56"/>
            <p:cNvSpPr/>
            <p:nvPr/>
          </p:nvSpPr>
          <p:spPr>
            <a:xfrm>
              <a:off x="4458675" y="632775"/>
              <a:ext cx="4227900" cy="1230900"/>
            </a:xfrm>
            <a:prstGeom prst="rect">
              <a:avLst/>
            </a:prstGeom>
            <a:solidFill>
              <a:srgbClr val="AED581"/>
            </a:solidFill>
            <a:ln>
              <a:noFill/>
            </a:ln>
          </p:spPr>
          <p:txBody>
            <a:bodyPr anchorCtr="0" anchor="b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00695C"/>
                  </a:solidFill>
                  <a:latin typeface="Roboto"/>
                  <a:ea typeface="Roboto"/>
                  <a:cs typeface="Roboto"/>
                  <a:sym typeface="Roboto"/>
                </a:rPr>
                <a:t>Platform probes</a:t>
              </a:r>
              <a:endParaRPr sz="1500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00695C"/>
                  </a:solidFill>
                  <a:latin typeface="Roboto"/>
                  <a:ea typeface="Roboto"/>
                  <a:cs typeface="Roboto"/>
                  <a:sym typeface="Roboto"/>
                </a:rPr>
                <a:t>Android / CrOS / Linux</a:t>
              </a:r>
              <a:endParaRPr sz="1100">
                <a:solidFill>
                  <a:srgbClr val="00695C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5" name="Google Shape;315;p56"/>
            <p:cNvSpPr/>
            <p:nvPr/>
          </p:nvSpPr>
          <p:spPr>
            <a:xfrm>
              <a:off x="4593003" y="711171"/>
              <a:ext cx="725100" cy="521100"/>
            </a:xfrm>
            <a:prstGeom prst="rect">
              <a:avLst/>
            </a:prstGeom>
            <a:solidFill>
              <a:srgbClr val="7DA453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ftrace</a:t>
              </a:r>
              <a:endParaRPr sz="12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6" name="Google Shape;316;p56"/>
            <p:cNvSpPr/>
            <p:nvPr/>
          </p:nvSpPr>
          <p:spPr>
            <a:xfrm>
              <a:off x="6989673" y="705205"/>
              <a:ext cx="768300" cy="527100"/>
            </a:xfrm>
            <a:prstGeom prst="rect">
              <a:avLst/>
            </a:prstGeom>
            <a:solidFill>
              <a:srgbClr val="7DA453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Heap Profiler</a:t>
              </a:r>
              <a:endParaRPr sz="12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7" name="Google Shape;317;p56"/>
            <p:cNvSpPr/>
            <p:nvPr/>
          </p:nvSpPr>
          <p:spPr>
            <a:xfrm>
              <a:off x="5391893" y="705205"/>
              <a:ext cx="725100" cy="527100"/>
            </a:xfrm>
            <a:prstGeom prst="rect">
              <a:avLst/>
            </a:prstGeom>
            <a:solidFill>
              <a:srgbClr val="7DA453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/proc pollers</a:t>
              </a:r>
              <a:endParaRPr sz="12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8" name="Google Shape;318;p56"/>
            <p:cNvSpPr/>
            <p:nvPr/>
          </p:nvSpPr>
          <p:spPr>
            <a:xfrm>
              <a:off x="6190783" y="705205"/>
              <a:ext cx="725100" cy="527100"/>
            </a:xfrm>
            <a:prstGeom prst="rect">
              <a:avLst/>
            </a:prstGeom>
            <a:solidFill>
              <a:srgbClr val="7DA453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perf_</a:t>
              </a:r>
              <a:b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event</a:t>
              </a:r>
              <a:endParaRPr sz="12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9" name="Google Shape;319;p56"/>
            <p:cNvSpPr/>
            <p:nvPr/>
          </p:nvSpPr>
          <p:spPr>
            <a:xfrm>
              <a:off x="7827873" y="705205"/>
              <a:ext cx="768300" cy="527100"/>
            </a:xfrm>
            <a:prstGeom prst="rect">
              <a:avLst/>
            </a:prstGeom>
            <a:solidFill>
              <a:srgbClr val="7DA453"/>
            </a:solidFill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274E13"/>
                  </a:solidFill>
                  <a:latin typeface="Roboto"/>
                  <a:ea typeface="Roboto"/>
                  <a:cs typeface="Roboto"/>
                  <a:sym typeface="Roboto"/>
                </a:rPr>
                <a:t>Android HALs</a:t>
              </a:r>
              <a:endParaRPr sz="1200">
                <a:solidFill>
                  <a:srgbClr val="274E1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1"/>
          <p:cNvSpPr txBox="1"/>
          <p:nvPr/>
        </p:nvSpPr>
        <p:spPr>
          <a:xfrm>
            <a:off x="114400" y="930125"/>
            <a:ext cx="3344100" cy="3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"</a:t>
            </a:r>
            <a:r>
              <a:rPr lang="en" sz="35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What if we kept context into account?</a:t>
            </a:r>
            <a:r>
              <a:rPr lang="en" sz="6300">
                <a:solidFill>
                  <a:schemeClr val="dk2"/>
                </a:solidFill>
                <a:latin typeface="Fjalla One"/>
                <a:ea typeface="Fjalla One"/>
                <a:cs typeface="Fjalla One"/>
                <a:sym typeface="Fjalla One"/>
              </a:rPr>
              <a:t>"</a:t>
            </a:r>
            <a:endParaRPr sz="6300">
              <a:solidFill>
                <a:schemeClr val="dk2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6" name="Google Shape;696;p101"/>
          <p:cNvPicPr preferRelativeResize="0"/>
          <p:nvPr/>
        </p:nvPicPr>
        <p:blipFill rotWithShape="1">
          <a:blip r:embed="rId3">
            <a:alphaModFix/>
          </a:blip>
          <a:srcRect b="0" l="14402" r="8538" t="0"/>
          <a:stretch/>
        </p:blipFill>
        <p:spPr>
          <a:xfrm>
            <a:off x="3862150" y="0"/>
            <a:ext cx="52818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6438" y="161325"/>
            <a:ext cx="545111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3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Fixing 3P app slowness</a:t>
            </a:r>
            <a:endParaRPr/>
          </a:p>
        </p:txBody>
      </p:sp>
      <p:sp>
        <p:nvSpPr>
          <p:cNvPr id="707" name="Google Shape;707;p103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6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REDACTED</a:t>
            </a:r>
            <a:r>
              <a:rPr lang="en" sz="1900"/>
              <a:t> was the slowest large app for years in terms of cold startup time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Distribution of start time was bimodal–that's weird!</a:t>
            </a:r>
            <a:br>
              <a:rPr lang="en" sz="1900"/>
            </a:b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Got slow traces from droidfood: the slow cases all waited for a lock in the app and eventually timed out after 1.5s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Almost certainly an app bug</a:t>
            </a:r>
            <a:br>
              <a:rPr lang="en" sz="1900"/>
            </a:b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Spoke to their devs for half an hour on a Wednesday at 4pm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Friday at 10am: "we found the bug and fixed it"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REDACTED startup is fine now</a:t>
            </a:r>
            <a:endParaRPr sz="19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04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 of field tracing</a:t>
            </a:r>
            <a:endParaRPr/>
          </a:p>
        </p:txBody>
      </p:sp>
      <p:sp>
        <p:nvSpPr>
          <p:cNvPr id="713" name="Google Shape;713;p104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Metrics first. You can't optimize what you can't measure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Figure out what data you want! There is </a:t>
            </a:r>
            <a:r>
              <a:rPr b="1" lang="en" sz="2100"/>
              <a:t>no</a:t>
            </a:r>
            <a:r>
              <a:rPr lang="en" sz="2100"/>
              <a:t> </a:t>
            </a:r>
            <a:r>
              <a:rPr b="1" lang="en" sz="2100"/>
              <a:t>universal trace</a:t>
            </a:r>
            <a:endParaRPr b="1"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Come up with the appropriate event to </a:t>
            </a:r>
            <a:r>
              <a:rPr b="1" lang="en" sz="2100"/>
              <a:t>trigger</a:t>
            </a:r>
            <a:r>
              <a:rPr lang="en" sz="2100"/>
              <a:t> collection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Dump traces or sample those events accordingly</a:t>
            </a:r>
            <a:endParaRPr sz="21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Saves a ton of time trying to reproduce bugs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No questions about whether the data is realistic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en" sz="2100"/>
              <a:t>Helps enable other teams to prioritize perf work</a:t>
            </a:r>
            <a:endParaRPr sz="21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5"/>
          <p:cNvSpPr txBox="1"/>
          <p:nvPr/>
        </p:nvSpPr>
        <p:spPr>
          <a:xfrm>
            <a:off x="0" y="1714925"/>
            <a:ext cx="9144000" cy="3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666666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666666"/>
                </a:solidFill>
                <a:latin typeface="Google Sans"/>
                <a:ea typeface="Google Sans"/>
                <a:cs typeface="Google Sans"/>
                <a:sym typeface="Google Sans"/>
              </a:rPr>
              <a:t>For </a:t>
            </a:r>
            <a:r>
              <a:rPr lang="en" sz="3000">
                <a:solidFill>
                  <a:srgbClr val="666666"/>
                </a:solidFill>
                <a:latin typeface="Google Sans"/>
                <a:ea typeface="Google Sans"/>
                <a:cs typeface="Google Sans"/>
                <a:sym typeface="Google Sans"/>
              </a:rPr>
              <a:t>docs, mailing list and discord channel see</a:t>
            </a:r>
            <a:endParaRPr sz="3000">
              <a:solidFill>
                <a:srgbClr val="666666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666666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latin typeface="Google Sans"/>
                <a:ea typeface="Google Sans"/>
                <a:cs typeface="Google Sans"/>
                <a:sym typeface="Google Sans"/>
                <a:hlinkClick r:id="rId3"/>
              </a:rPr>
              <a:t>perfetto.dev</a:t>
            </a:r>
            <a:endParaRPr sz="3000">
              <a:solidFill>
                <a:srgbClr val="666666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66666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719" name="Google Shape;719;p105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 Questions</a:t>
            </a:r>
            <a:r>
              <a:rPr lang="en"/>
              <a:t>?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06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Random bonus slides beyond this point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7"/>
          <p:cNvSpPr txBox="1"/>
          <p:nvPr>
            <p:ph type="title"/>
          </p:nvPr>
        </p:nvSpPr>
        <p:spPr>
          <a:xfrm>
            <a:off x="0" y="0"/>
            <a:ext cx="9144000" cy="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Journey of an Android cold start</a:t>
            </a:r>
            <a:endParaRPr sz="24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30" name="Google Shape;730;p107"/>
          <p:cNvPicPr preferRelativeResize="0"/>
          <p:nvPr/>
        </p:nvPicPr>
        <p:blipFill rotWithShape="1">
          <a:blip r:embed="rId3">
            <a:alphaModFix/>
          </a:blip>
          <a:srcRect b="9743" l="0" r="0" t="6623"/>
          <a:stretch/>
        </p:blipFill>
        <p:spPr>
          <a:xfrm>
            <a:off x="879400" y="494424"/>
            <a:ext cx="6929675" cy="4346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107"/>
          <p:cNvSpPr txBox="1"/>
          <p:nvPr/>
        </p:nvSpPr>
        <p:spPr>
          <a:xfrm>
            <a:off x="2208475" y="4819500"/>
            <a:ext cx="492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From a 2019 study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 go/startup-metrics. Most of this changed substantially in the last 2 years.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975" y="864575"/>
            <a:ext cx="7343775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1" name="Google Shape;741;p109"/>
          <p:cNvCxnSpPr/>
          <p:nvPr/>
        </p:nvCxnSpPr>
        <p:spPr>
          <a:xfrm>
            <a:off x="4443255" y="1380300"/>
            <a:ext cx="0" cy="3693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2" name="Google Shape;742;p109"/>
          <p:cNvSpPr txBox="1"/>
          <p:nvPr/>
        </p:nvSpPr>
        <p:spPr>
          <a:xfrm>
            <a:off x="4572000" y="1232600"/>
            <a:ext cx="44184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System-mode tracing 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(when I passed --ext in the demo)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43" name="Google Shape;743;p109"/>
          <p:cNvGrpSpPr/>
          <p:nvPr/>
        </p:nvGrpSpPr>
        <p:grpSpPr>
          <a:xfrm>
            <a:off x="4830425" y="2088900"/>
            <a:ext cx="4143300" cy="2254250"/>
            <a:chOff x="4830425" y="2088900"/>
            <a:chExt cx="4143300" cy="2254250"/>
          </a:xfrm>
        </p:grpSpPr>
        <p:sp>
          <p:nvSpPr>
            <p:cNvPr id="744" name="Google Shape;744;p109"/>
            <p:cNvSpPr txBox="1"/>
            <p:nvPr/>
          </p:nvSpPr>
          <p:spPr>
            <a:xfrm rot="-5400000">
              <a:off x="4632025" y="2357400"/>
              <a:ext cx="9420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KERNEL</a:t>
              </a:r>
              <a:endPara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5" name="Google Shape;745;p109"/>
            <p:cNvSpPr/>
            <p:nvPr/>
          </p:nvSpPr>
          <p:spPr>
            <a:xfrm>
              <a:off x="5533950" y="2266050"/>
              <a:ext cx="771900" cy="6963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ftrace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46" name="Google Shape;746;p109"/>
            <p:cNvSpPr/>
            <p:nvPr/>
          </p:nvSpPr>
          <p:spPr>
            <a:xfrm>
              <a:off x="6372150" y="2249377"/>
              <a:ext cx="2583300" cy="2142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/proc/pid/*/status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7" name="Google Shape;747;p109"/>
            <p:cNvSpPr/>
            <p:nvPr/>
          </p:nvSpPr>
          <p:spPr>
            <a:xfrm>
              <a:off x="6372150" y="2494650"/>
              <a:ext cx="1287900" cy="2142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/proc/meminfo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8" name="Google Shape;748;p109"/>
            <p:cNvSpPr/>
            <p:nvPr/>
          </p:nvSpPr>
          <p:spPr>
            <a:xfrm>
              <a:off x="7721488" y="2494650"/>
              <a:ext cx="1233900" cy="2142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/proc/vmstat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9" name="Google Shape;749;p109"/>
            <p:cNvSpPr/>
            <p:nvPr/>
          </p:nvSpPr>
          <p:spPr>
            <a:xfrm>
              <a:off x="6372150" y="2748259"/>
              <a:ext cx="1287900" cy="2142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/proc/stat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0" name="Google Shape;750;p109"/>
            <p:cNvSpPr/>
            <p:nvPr/>
          </p:nvSpPr>
          <p:spPr>
            <a:xfrm>
              <a:off x="7721488" y="2748259"/>
              <a:ext cx="1233900" cy="2142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...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1" name="Google Shape;751;p109"/>
            <p:cNvSpPr/>
            <p:nvPr/>
          </p:nvSpPr>
          <p:spPr>
            <a:xfrm>
              <a:off x="7061825" y="3504950"/>
              <a:ext cx="1761600" cy="502200"/>
            </a:xfrm>
            <a:prstGeom prst="rect">
              <a:avLst/>
            </a:prstGeom>
            <a:solidFill>
              <a:srgbClr val="6A995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traced_probes </a:t>
              </a: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[</a:t>
              </a: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process]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752" name="Google Shape;752;p109"/>
            <p:cNvCxnSpPr/>
            <p:nvPr/>
          </p:nvCxnSpPr>
          <p:spPr>
            <a:xfrm>
              <a:off x="4830425" y="3138100"/>
              <a:ext cx="41433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753" name="Google Shape;753;p109"/>
            <p:cNvCxnSpPr>
              <a:stCxn id="745" idx="2"/>
              <a:endCxn id="751" idx="0"/>
            </p:cNvCxnSpPr>
            <p:nvPr/>
          </p:nvCxnSpPr>
          <p:spPr>
            <a:xfrm flipH="1" rot="-5400000">
              <a:off x="6659850" y="2222400"/>
              <a:ext cx="542700" cy="2022600"/>
            </a:xfrm>
            <a:prstGeom prst="bentConnector3">
              <a:avLst>
                <a:gd fmla="val 49991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54" name="Google Shape;754;p109"/>
            <p:cNvCxnSpPr>
              <a:stCxn id="749" idx="2"/>
              <a:endCxn id="751" idx="0"/>
            </p:cNvCxnSpPr>
            <p:nvPr/>
          </p:nvCxnSpPr>
          <p:spPr>
            <a:xfrm flipH="1" rot="-5400000">
              <a:off x="7208100" y="2770459"/>
              <a:ext cx="542400" cy="926400"/>
            </a:xfrm>
            <a:prstGeom prst="bentConnector3">
              <a:avLst>
                <a:gd fmla="val 50008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55" name="Google Shape;755;p109"/>
            <p:cNvCxnSpPr>
              <a:stCxn id="750" idx="2"/>
              <a:endCxn id="751" idx="0"/>
            </p:cNvCxnSpPr>
            <p:nvPr/>
          </p:nvCxnSpPr>
          <p:spPr>
            <a:xfrm rot="5400000">
              <a:off x="7869388" y="3035809"/>
              <a:ext cx="542400" cy="395700"/>
            </a:xfrm>
            <a:prstGeom prst="bentConnector3">
              <a:avLst>
                <a:gd fmla="val 50008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56" name="Google Shape;756;p109"/>
            <p:cNvCxnSpPr>
              <a:stCxn id="751" idx="2"/>
              <a:endCxn id="757" idx="0"/>
            </p:cNvCxnSpPr>
            <p:nvPr/>
          </p:nvCxnSpPr>
          <p:spPr>
            <a:xfrm flipH="1" rot="-5400000">
              <a:off x="7774925" y="4174850"/>
              <a:ext cx="336000" cy="600"/>
            </a:xfrm>
            <a:prstGeom prst="bentConnector3">
              <a:avLst>
                <a:gd fmla="val 50000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grpSp>
        <p:nvGrpSpPr>
          <p:cNvPr id="758" name="Google Shape;758;p109"/>
          <p:cNvGrpSpPr/>
          <p:nvPr/>
        </p:nvGrpSpPr>
        <p:grpSpPr>
          <a:xfrm>
            <a:off x="4900525" y="3536600"/>
            <a:ext cx="3922900" cy="1461325"/>
            <a:chOff x="4900525" y="3536600"/>
            <a:chExt cx="3922900" cy="1461325"/>
          </a:xfrm>
        </p:grpSpPr>
        <p:sp>
          <p:nvSpPr>
            <p:cNvPr id="759" name="Google Shape;759;p109"/>
            <p:cNvSpPr/>
            <p:nvPr/>
          </p:nvSpPr>
          <p:spPr>
            <a:xfrm>
              <a:off x="5533950" y="3597525"/>
              <a:ext cx="1025400" cy="336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Process 1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0" name="Google Shape;760;p109"/>
            <p:cNvSpPr txBox="1"/>
            <p:nvPr/>
          </p:nvSpPr>
          <p:spPr>
            <a:xfrm rot="-5400000">
              <a:off x="4426375" y="4010750"/>
              <a:ext cx="13533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USERSPACE</a:t>
              </a:r>
              <a:endPara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7" name="Google Shape;757;p109"/>
            <p:cNvSpPr/>
            <p:nvPr/>
          </p:nvSpPr>
          <p:spPr>
            <a:xfrm>
              <a:off x="7061825" y="4343150"/>
              <a:ext cx="1761600" cy="502200"/>
            </a:xfrm>
            <a:prstGeom prst="rect">
              <a:avLst/>
            </a:prstGeom>
            <a:solidFill>
              <a:srgbClr val="FFB74D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Roboto"/>
                  <a:ea typeface="Roboto"/>
                  <a:cs typeface="Roboto"/>
                  <a:sym typeface="Roboto"/>
                </a:rPr>
                <a:t>traced</a:t>
              </a:r>
              <a:endParaRPr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Roboto"/>
                  <a:ea typeface="Roboto"/>
                  <a:cs typeface="Roboto"/>
                  <a:sym typeface="Roboto"/>
                </a:rPr>
                <a:t>[process]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761" name="Google Shape;761;p109"/>
            <p:cNvCxnSpPr>
              <a:stCxn id="762" idx="3"/>
              <a:endCxn id="757" idx="1"/>
            </p:cNvCxnSpPr>
            <p:nvPr/>
          </p:nvCxnSpPr>
          <p:spPr>
            <a:xfrm>
              <a:off x="6559350" y="4017300"/>
              <a:ext cx="502500" cy="576900"/>
            </a:xfrm>
            <a:prstGeom prst="bentConnector3">
              <a:avLst>
                <a:gd fmla="val 49998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63" name="Google Shape;763;p109"/>
            <p:cNvCxnSpPr>
              <a:stCxn id="764" idx="3"/>
              <a:endCxn id="757" idx="1"/>
            </p:cNvCxnSpPr>
            <p:nvPr/>
          </p:nvCxnSpPr>
          <p:spPr>
            <a:xfrm flipH="1" rot="10800000">
              <a:off x="6559350" y="4594125"/>
              <a:ext cx="502500" cy="304500"/>
            </a:xfrm>
            <a:prstGeom prst="bentConnector3">
              <a:avLst>
                <a:gd fmla="val 49998" name="adj1"/>
              </a:avLst>
            </a:prstGeom>
            <a:noFill/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762" name="Google Shape;762;p109"/>
            <p:cNvSpPr/>
            <p:nvPr/>
          </p:nvSpPr>
          <p:spPr>
            <a:xfrm>
              <a:off x="5533950" y="3918000"/>
              <a:ext cx="1025400" cy="1986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Perfetto SDK</a:t>
              </a:r>
              <a:endParaRPr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4" name="Google Shape;764;p109"/>
            <p:cNvSpPr/>
            <p:nvPr/>
          </p:nvSpPr>
          <p:spPr>
            <a:xfrm>
              <a:off x="5533950" y="4799325"/>
              <a:ext cx="1025400" cy="1986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Perfetto SDK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5" name="Google Shape;765;p109"/>
            <p:cNvSpPr/>
            <p:nvPr/>
          </p:nvSpPr>
          <p:spPr>
            <a:xfrm>
              <a:off x="5533950" y="4470243"/>
              <a:ext cx="1025400" cy="3360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Process N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66" name="Google Shape;766;p109"/>
            <p:cNvSpPr txBox="1"/>
            <p:nvPr/>
          </p:nvSpPr>
          <p:spPr>
            <a:xfrm>
              <a:off x="5533950" y="4152875"/>
              <a:ext cx="10254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666666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  <a:endPara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67" name="Google Shape;767;p109"/>
          <p:cNvSpPr txBox="1"/>
          <p:nvPr/>
        </p:nvSpPr>
        <p:spPr>
          <a:xfrm>
            <a:off x="0" y="1232600"/>
            <a:ext cx="4418400" cy="5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Lato"/>
                <a:ea typeface="Lato"/>
                <a:cs typeface="Lato"/>
                <a:sym typeface="Lato"/>
              </a:rPr>
              <a:t>In process tracing</a:t>
            </a:r>
            <a:endParaRPr sz="2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(when I passed --trace in the demo)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8" name="Google Shape;768;p109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In-process vs system-mode tracing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grpSp>
        <p:nvGrpSpPr>
          <p:cNvPr id="769" name="Google Shape;769;p109"/>
          <p:cNvGrpSpPr/>
          <p:nvPr/>
        </p:nvGrpSpPr>
        <p:grpSpPr>
          <a:xfrm>
            <a:off x="486650" y="2152925"/>
            <a:ext cx="3442500" cy="2508600"/>
            <a:chOff x="334250" y="2152925"/>
            <a:chExt cx="3442500" cy="2508600"/>
          </a:xfrm>
        </p:grpSpPr>
        <p:sp>
          <p:nvSpPr>
            <p:cNvPr id="770" name="Google Shape;770;p109"/>
            <p:cNvSpPr/>
            <p:nvPr/>
          </p:nvSpPr>
          <p:spPr>
            <a:xfrm>
              <a:off x="334250" y="2152925"/>
              <a:ext cx="3442500" cy="25086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Process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1" name="Google Shape;771;p109"/>
            <p:cNvSpPr/>
            <p:nvPr/>
          </p:nvSpPr>
          <p:spPr>
            <a:xfrm>
              <a:off x="528475" y="2571750"/>
              <a:ext cx="1413900" cy="8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Thread 1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2" name="Google Shape;772;p109"/>
            <p:cNvSpPr/>
            <p:nvPr/>
          </p:nvSpPr>
          <p:spPr>
            <a:xfrm>
              <a:off x="528475" y="2906250"/>
              <a:ext cx="1413900" cy="500700"/>
            </a:xfrm>
            <a:prstGeom prst="rect">
              <a:avLst/>
            </a:prstGeom>
            <a:solidFill>
              <a:srgbClr val="455A6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TRACE_EVENT(...)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3" name="Google Shape;773;p109"/>
            <p:cNvSpPr/>
            <p:nvPr/>
          </p:nvSpPr>
          <p:spPr>
            <a:xfrm>
              <a:off x="2204875" y="2571750"/>
              <a:ext cx="1413900" cy="8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Thread N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4" name="Google Shape;774;p109"/>
            <p:cNvSpPr/>
            <p:nvPr/>
          </p:nvSpPr>
          <p:spPr>
            <a:xfrm>
              <a:off x="2204875" y="2906250"/>
              <a:ext cx="1413900" cy="500700"/>
            </a:xfrm>
            <a:prstGeom prst="rect">
              <a:avLst/>
            </a:prstGeom>
            <a:solidFill>
              <a:srgbClr val="455A64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TRACE_EVENT(...)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...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5" name="Google Shape;775;p109"/>
            <p:cNvSpPr/>
            <p:nvPr/>
          </p:nvSpPr>
          <p:spPr>
            <a:xfrm>
              <a:off x="1158175" y="3709700"/>
              <a:ext cx="1815900" cy="835200"/>
            </a:xfrm>
            <a:prstGeom prst="rect">
              <a:avLst/>
            </a:prstGeom>
            <a:solidFill>
              <a:srgbClr val="FFAB40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Tracing service thread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6" name="Google Shape;776;p109"/>
            <p:cNvSpPr/>
            <p:nvPr/>
          </p:nvSpPr>
          <p:spPr>
            <a:xfrm>
              <a:off x="1158175" y="4044200"/>
              <a:ext cx="1815900" cy="500700"/>
            </a:xfrm>
            <a:prstGeom prst="rect">
              <a:avLst/>
            </a:prstGeom>
            <a:solidFill>
              <a:srgbClr val="FFD995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trace buffers, coordination ...</a:t>
              </a:r>
              <a:endPara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777" name="Google Shape;777;p109"/>
            <p:cNvCxnSpPr>
              <a:stCxn id="772" idx="2"/>
              <a:endCxn id="775" idx="0"/>
            </p:cNvCxnSpPr>
            <p:nvPr/>
          </p:nvCxnSpPr>
          <p:spPr>
            <a:xfrm flipH="1" rot="-5400000">
              <a:off x="1499425" y="3142950"/>
              <a:ext cx="302700" cy="830700"/>
            </a:xfrm>
            <a:prstGeom prst="bentConnector3">
              <a:avLst>
                <a:gd fmla="val 50008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778" name="Google Shape;778;p109"/>
            <p:cNvCxnSpPr>
              <a:stCxn id="774" idx="2"/>
              <a:endCxn id="775" idx="0"/>
            </p:cNvCxnSpPr>
            <p:nvPr/>
          </p:nvCxnSpPr>
          <p:spPr>
            <a:xfrm rot="5400000">
              <a:off x="2337625" y="3135450"/>
              <a:ext cx="302700" cy="845700"/>
            </a:xfrm>
            <a:prstGeom prst="bentConnector3">
              <a:avLst>
                <a:gd fmla="val 50008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10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Tracing configuration language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84" name="Google Shape;784;p110"/>
          <p:cNvSpPr txBox="1"/>
          <p:nvPr/>
        </p:nvSpPr>
        <p:spPr>
          <a:xfrm>
            <a:off x="268200" y="946400"/>
            <a:ext cx="88758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It's a proto (mild shock)!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Might seem overkill right now but... wait for field tracing.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See the web configurator @ </a:t>
            </a:r>
            <a:r>
              <a:rPr lang="en" sz="15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https://ui.perfetto.dev/#!/record/instructions</a:t>
            </a:r>
            <a:r>
              <a:rPr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buffers: {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    size_kb: 65536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}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data_sources: {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    target_buffer: 0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    config {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        name: "track_event"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    }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Droid Sans Mono"/>
                <a:ea typeface="Droid Sans Mono"/>
                <a:cs typeface="Droid Sans Mono"/>
                <a:sym typeface="Droid Sans Mono"/>
              </a:rPr>
              <a:t>}</a:t>
            </a:r>
            <a:endParaRPr sz="1200">
              <a:solidFill>
                <a:schemeClr val="dk2"/>
              </a:solidFill>
              <a:latin typeface="Droid Sans Mono"/>
              <a:ea typeface="Droid Sans Mono"/>
              <a:cs typeface="Droid Sans Mono"/>
              <a:sym typeface="Droid Sans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6F6F6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7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Why are we here?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25" name="Google Shape;325;p57"/>
          <p:cNvSpPr txBox="1"/>
          <p:nvPr/>
        </p:nvSpPr>
        <p:spPr>
          <a:xfrm>
            <a:off x="268200" y="1107825"/>
            <a:ext cx="8875800" cy="40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We want to improve the user experience, specifically System Health</a:t>
            </a:r>
            <a:endParaRPr sz="19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DB4437"/>
                </a:solidFill>
                <a:latin typeface="Roboto"/>
                <a:ea typeface="Roboto"/>
                <a:cs typeface="Roboto"/>
                <a:sym typeface="Roboto"/>
              </a:rPr>
              <a:t>(System Health = performance + energy efficiency + stability)</a:t>
            </a:r>
            <a:endParaRPr sz="1000">
              <a:solidFill>
                <a:srgbClr val="DB443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CC5"/>
              </a:buClr>
              <a:buSzPts val="1900"/>
              <a:buFont typeface="Roboto"/>
              <a:buAutoNum type="arabicPeriod"/>
            </a:pPr>
            <a:r>
              <a:rPr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It's the nature of the business.</a:t>
            </a:r>
            <a:br>
              <a:rPr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Great experience</a:t>
            </a:r>
            <a:r>
              <a:rPr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 → </a:t>
            </a:r>
            <a:r>
              <a:rPr b="1"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happy users</a:t>
            </a:r>
            <a:r>
              <a:rPr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 → </a:t>
            </a:r>
            <a:r>
              <a:rPr b="1"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more Google devices </a:t>
            </a:r>
            <a:r>
              <a:rPr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→ </a:t>
            </a:r>
            <a:r>
              <a:rPr b="1"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Profit</a:t>
            </a:r>
            <a:r>
              <a:rPr lang="en" sz="1900">
                <a:solidFill>
                  <a:srgbClr val="005CC5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1900">
              <a:solidFill>
                <a:srgbClr val="005CC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"/>
              <a:buAutoNum type="arabicPeriod"/>
            </a:pP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 have a huge social responsibility</a:t>
            </a:r>
            <a:b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Android is the computing device for 3 B users who trust us.</a:t>
            </a:r>
            <a:b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 many countries we are the </a:t>
            </a: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only device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people can afford.</a:t>
            </a:r>
            <a:b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Efficient SW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→ </a:t>
            </a: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cheaper HW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→ </a:t>
            </a: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more people can afford tech</a:t>
            </a:r>
            <a:r>
              <a:rPr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→ </a:t>
            </a:r>
            <a:r>
              <a:rPr b="1" lang="en" sz="1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more people get a window on the world and better chances in life.</a:t>
            </a:r>
            <a:endParaRPr b="1"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6F6F6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1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Tracing SDK example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90" name="Google Shape;790;p111"/>
          <p:cNvSpPr txBox="1"/>
          <p:nvPr/>
        </p:nvSpPr>
        <p:spPr>
          <a:xfrm>
            <a:off x="16475" y="794000"/>
            <a:ext cx="9127500" cy="4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73A49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int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>
                <a:solidFill>
                  <a:srgbClr val="6F42C1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main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() {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perfetto::TracingInitArgs args;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args.backends = perfetto::</a:t>
            </a:r>
            <a:r>
              <a:rPr lang="en" sz="1800">
                <a:solidFill>
                  <a:srgbClr val="005CC5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kSystemBackend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;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>
                <a:solidFill>
                  <a:srgbClr val="005CC5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perfetto::Tracing::Initialize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(args);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>
                <a:solidFill>
                  <a:srgbClr val="6A737D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// DataSourceDescriptor can be used to advertise app-specific features.</a:t>
            </a:r>
            <a:endParaRPr sz="1800">
              <a:solidFill>
                <a:srgbClr val="6A737D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perfetto::DataSourceDescriptor dsd;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dsd.</a:t>
            </a:r>
            <a:r>
              <a:rPr lang="en" sz="1800">
                <a:solidFill>
                  <a:srgbClr val="005CC5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set_name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>
                <a:solidFill>
                  <a:srgbClr val="032F62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"com.example.my.data.source"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dsd.</a:t>
            </a:r>
            <a:r>
              <a:rPr lang="en" sz="1800">
                <a:solidFill>
                  <a:srgbClr val="005CC5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add_available_counters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" sz="1800">
                <a:solidFill>
                  <a:srgbClr val="032F62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"n_dropped_frames"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);</a:t>
            </a:r>
            <a:endParaRPr sz="1800">
              <a:solidFill>
                <a:srgbClr val="24292E"/>
              </a:solidFill>
              <a:highlight>
                <a:srgbClr val="F6F6F6"/>
              </a:highlight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" sz="1800">
                <a:solidFill>
                  <a:srgbClr val="005CC5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MyDataSource::Register</a:t>
            </a:r>
            <a:r>
              <a:rPr lang="en" sz="1800">
                <a:solidFill>
                  <a:srgbClr val="24292E"/>
                </a:solidFill>
                <a:highlight>
                  <a:srgbClr val="F6F6F6"/>
                </a:highlight>
                <a:latin typeface="Consolas"/>
                <a:ea typeface="Consolas"/>
                <a:cs typeface="Consolas"/>
                <a:sym typeface="Consolas"/>
              </a:rPr>
              <a:t>(dsd);</a:t>
            </a:r>
            <a:endParaRPr sz="1800">
              <a:solidFill>
                <a:srgbClr val="595959"/>
              </a:solidFill>
              <a:highlight>
                <a:srgbClr val="F6F6F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595959"/>
              </a:solidFill>
              <a:highlight>
                <a:srgbClr val="F6F6F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9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  <a:highlight>
                <a:srgbClr val="F6F6F6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6F6F6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2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System tracing demo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96" name="Google Shape;796;p112"/>
          <p:cNvSpPr txBox="1"/>
          <p:nvPr/>
        </p:nvSpPr>
        <p:spPr>
          <a:xfrm>
            <a:off x="268200" y="946400"/>
            <a:ext cx="88758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adb shell -t perfetto -c /data/misc/perfetto-configs/systrace.cfg --txt -o /data/misc/perfetto-traces/trace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./traceconv profile ~/Downloads/trace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13"/>
          <p:cNvSpPr txBox="1"/>
          <p:nvPr/>
        </p:nvSpPr>
        <p:spPr>
          <a:xfrm>
            <a:off x="92675" y="1133375"/>
            <a:ext cx="75987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message TracePacket {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ProcessTree process_tree = 1;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...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</a:t>
            </a:r>
            <a:r>
              <a:rPr lang="en" sz="1600">
                <a:solidFill>
                  <a:srgbClr val="01579B"/>
                </a:solidFill>
                <a:latin typeface="Consolas"/>
                <a:ea typeface="Consolas"/>
                <a:cs typeface="Consolas"/>
                <a:sym typeface="Consolas"/>
              </a:rPr>
              <a:t>BatteryCounters</a:t>
            </a: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battery = 39;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2" name="Google Shape;802;p113"/>
          <p:cNvSpPr txBox="1"/>
          <p:nvPr/>
        </p:nvSpPr>
        <p:spPr>
          <a:xfrm>
            <a:off x="153250" y="2541875"/>
            <a:ext cx="8990700" cy="25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message </a:t>
            </a:r>
            <a:r>
              <a:rPr lang="en" sz="1600">
                <a:solidFill>
                  <a:srgbClr val="01579B"/>
                </a:solidFill>
                <a:latin typeface="Consolas"/>
                <a:ea typeface="Consolas"/>
                <a:cs typeface="Consolas"/>
                <a:sym typeface="Consolas"/>
              </a:rPr>
              <a:t>BatteryCounters</a:t>
            </a: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{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A9955"/>
                </a:solidFill>
                <a:latin typeface="Consolas"/>
                <a:ea typeface="Consolas"/>
                <a:cs typeface="Consolas"/>
                <a:sym typeface="Consolas"/>
              </a:rPr>
              <a:t>  // Battery capacity in microampere-hours(µAh).</a:t>
            </a:r>
            <a:endParaRPr sz="1600">
              <a:solidFill>
                <a:srgbClr val="6A9955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int64 charge_counter_uah = 1;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A9955"/>
                </a:solidFill>
                <a:latin typeface="Consolas"/>
                <a:ea typeface="Consolas"/>
                <a:cs typeface="Consolas"/>
                <a:sym typeface="Consolas"/>
              </a:rPr>
              <a:t>  // Remaining battery capacity percentage of total capacity</a:t>
            </a:r>
            <a:endParaRPr sz="1600">
              <a:solidFill>
                <a:srgbClr val="6A9955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float capacity_percent = 2;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6A9955"/>
                </a:solidFill>
                <a:latin typeface="Consolas"/>
                <a:ea typeface="Consolas"/>
                <a:cs typeface="Consolas"/>
                <a:sym typeface="Consolas"/>
              </a:rPr>
              <a:t>  // Instantaneous battery current in microamperes(µA).</a:t>
            </a:r>
            <a:endParaRPr sz="1600">
              <a:solidFill>
                <a:srgbClr val="6A9955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 int64 current_ua = 3;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3" name="Google Shape;803;p113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Tracing library in a nutshell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14"/>
          <p:cNvSpPr txBox="1"/>
          <p:nvPr/>
        </p:nvSpPr>
        <p:spPr>
          <a:xfrm>
            <a:off x="122975" y="3788925"/>
            <a:ext cx="8990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auto evt = GetThreadLocalTraceWriter().BeginPacket&lt;</a:t>
            </a:r>
            <a:r>
              <a:rPr lang="en" sz="1600">
                <a:solidFill>
                  <a:srgbClr val="01579B"/>
                </a:solidFill>
                <a:latin typeface="Consolas"/>
                <a:ea typeface="Consolas"/>
                <a:cs typeface="Consolas"/>
                <a:sym typeface="Consolas"/>
              </a:rPr>
              <a:t>BatteryCounters&gt;();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09" name="Google Shape;809;p114"/>
          <p:cNvSpPr/>
          <p:nvPr/>
        </p:nvSpPr>
        <p:spPr>
          <a:xfrm>
            <a:off x="450175" y="1201325"/>
            <a:ext cx="4042200" cy="2346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Process 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0" name="Google Shape;810;p114"/>
          <p:cNvSpPr/>
          <p:nvPr/>
        </p:nvSpPr>
        <p:spPr>
          <a:xfrm>
            <a:off x="25277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Page 1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1" name="Google Shape;811;p114"/>
          <p:cNvSpPr/>
          <p:nvPr/>
        </p:nvSpPr>
        <p:spPr>
          <a:xfrm>
            <a:off x="29849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2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2" name="Google Shape;812;p114"/>
          <p:cNvSpPr/>
          <p:nvPr/>
        </p:nvSpPr>
        <p:spPr>
          <a:xfrm>
            <a:off x="34421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3</a:t>
            </a:r>
            <a:endParaRPr/>
          </a:p>
        </p:txBody>
      </p:sp>
      <p:sp>
        <p:nvSpPr>
          <p:cNvPr id="813" name="Google Shape;813;p114"/>
          <p:cNvSpPr/>
          <p:nvPr/>
        </p:nvSpPr>
        <p:spPr>
          <a:xfrm>
            <a:off x="38993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4</a:t>
            </a:r>
            <a:endParaRPr/>
          </a:p>
        </p:txBody>
      </p:sp>
      <p:sp>
        <p:nvSpPr>
          <p:cNvPr id="814" name="Google Shape;814;p114"/>
          <p:cNvSpPr txBox="1"/>
          <p:nvPr/>
        </p:nvSpPr>
        <p:spPr>
          <a:xfrm>
            <a:off x="2527700" y="3181350"/>
            <a:ext cx="1783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Tracing shmem buffer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5" name="Google Shape;815;p114"/>
          <p:cNvSpPr/>
          <p:nvPr/>
        </p:nvSpPr>
        <p:spPr>
          <a:xfrm>
            <a:off x="516375" y="1260700"/>
            <a:ext cx="1590900" cy="2191800"/>
          </a:xfrm>
          <a:prstGeom prst="rect">
            <a:avLst/>
          </a:prstGeom>
          <a:solidFill>
            <a:srgbClr val="FDFDF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Thread 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6" name="Google Shape;816;p114"/>
          <p:cNvSpPr/>
          <p:nvPr/>
        </p:nvSpPr>
        <p:spPr>
          <a:xfrm>
            <a:off x="601644" y="1657325"/>
            <a:ext cx="1404300" cy="17088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Page 1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7" name="Google Shape;817;p114"/>
          <p:cNvSpPr/>
          <p:nvPr/>
        </p:nvSpPr>
        <p:spPr>
          <a:xfrm rot="-5400000">
            <a:off x="1967000" y="1763275"/>
            <a:ext cx="883800" cy="699000"/>
          </a:xfrm>
          <a:prstGeom prst="bentUpArrow">
            <a:avLst>
              <a:gd fmla="val 8972" name="adj1"/>
              <a:gd fmla="val 12172" name="adj2"/>
              <a:gd fmla="val 25632" name="adj3"/>
            </a:avLst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14"/>
          <p:cNvSpPr/>
          <p:nvPr/>
        </p:nvSpPr>
        <p:spPr>
          <a:xfrm>
            <a:off x="601594" y="1655341"/>
            <a:ext cx="1404300" cy="239400"/>
          </a:xfrm>
          <a:prstGeom prst="rect">
            <a:avLst/>
          </a:prstGeom>
          <a:solidFill>
            <a:srgbClr val="AED58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Page header</a:t>
            </a:r>
            <a:endParaRPr sz="10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19" name="Google Shape;819;p114"/>
          <p:cNvSpPr/>
          <p:nvPr/>
        </p:nvSpPr>
        <p:spPr>
          <a:xfrm>
            <a:off x="601644" y="1894741"/>
            <a:ext cx="1404300" cy="239400"/>
          </a:xfrm>
          <a:prstGeom prst="rect">
            <a:avLst/>
          </a:prstGeom>
          <a:solidFill>
            <a:srgbClr val="E64A1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FLD:1, V=10</a:t>
            </a:r>
            <a:endParaRPr sz="10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0" name="Google Shape;820;p114"/>
          <p:cNvSpPr/>
          <p:nvPr/>
        </p:nvSpPr>
        <p:spPr>
          <a:xfrm>
            <a:off x="601644" y="2137735"/>
            <a:ext cx="1404300" cy="239400"/>
          </a:xfrm>
          <a:prstGeom prst="rect">
            <a:avLst/>
          </a:prstGeom>
          <a:solidFill>
            <a:srgbClr val="FFAB4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rPr>
              <a:t>FLD:2, V=100.0</a:t>
            </a:r>
            <a:endParaRPr sz="1000">
              <a:solidFill>
                <a:srgbClr val="434343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1" name="Google Shape;821;p114"/>
          <p:cNvSpPr/>
          <p:nvPr/>
        </p:nvSpPr>
        <p:spPr>
          <a:xfrm>
            <a:off x="601644" y="2385491"/>
            <a:ext cx="1404300" cy="239400"/>
          </a:xfrm>
          <a:prstGeom prst="rect">
            <a:avLst/>
          </a:prstGeom>
          <a:solidFill>
            <a:srgbClr val="0D5DD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FLD:3, V=1234</a:t>
            </a:r>
            <a:endParaRPr sz="10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2" name="Google Shape;822;p114"/>
          <p:cNvSpPr txBox="1"/>
          <p:nvPr/>
        </p:nvSpPr>
        <p:spPr>
          <a:xfrm>
            <a:off x="122975" y="4093725"/>
            <a:ext cx="8990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evt-&gt;</a:t>
            </a:r>
            <a:r>
              <a:rPr b="1" lang="en" sz="1600">
                <a:solidFill>
                  <a:srgbClr val="E64A19"/>
                </a:solidFill>
                <a:latin typeface="Consolas"/>
                <a:ea typeface="Consolas"/>
                <a:cs typeface="Consolas"/>
                <a:sym typeface="Consolas"/>
              </a:rPr>
              <a:t>set_charge_counter_uah</a:t>
            </a: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(10);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3" name="Google Shape;823;p114"/>
          <p:cNvSpPr txBox="1"/>
          <p:nvPr/>
        </p:nvSpPr>
        <p:spPr>
          <a:xfrm>
            <a:off x="122975" y="4398525"/>
            <a:ext cx="8990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evt-&gt;</a:t>
            </a:r>
            <a:r>
              <a:rPr b="1" lang="en" sz="1600">
                <a:solidFill>
                  <a:srgbClr val="FFAB40"/>
                </a:solidFill>
                <a:latin typeface="Consolas"/>
                <a:ea typeface="Consolas"/>
                <a:cs typeface="Consolas"/>
                <a:sym typeface="Consolas"/>
              </a:rPr>
              <a:t>set_capacity_percent</a:t>
            </a: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(100.0);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4" name="Google Shape;824;p114"/>
          <p:cNvSpPr txBox="1"/>
          <p:nvPr/>
        </p:nvSpPr>
        <p:spPr>
          <a:xfrm>
            <a:off x="122975" y="4703325"/>
            <a:ext cx="8990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evt-&gt;</a:t>
            </a:r>
            <a:r>
              <a:rPr b="1" lang="en" sz="1600">
                <a:solidFill>
                  <a:srgbClr val="0D5DDF"/>
                </a:solidFill>
                <a:latin typeface="Consolas"/>
                <a:ea typeface="Consolas"/>
                <a:cs typeface="Consolas"/>
                <a:sym typeface="Consolas"/>
              </a:rPr>
              <a:t>set_current_ua</a:t>
            </a:r>
            <a:r>
              <a:rPr lang="en" sz="16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(1234);</a:t>
            </a:r>
            <a:endParaRPr sz="16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5" name="Google Shape;825;p114"/>
          <p:cNvSpPr txBox="1"/>
          <p:nvPr/>
        </p:nvSpPr>
        <p:spPr>
          <a:xfrm>
            <a:off x="4923200" y="1193775"/>
            <a:ext cx="39894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ProtoZero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Append-only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protobuf encoder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Minimal subset of libprotobuf API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Zero-copy, zero-malloc, zero-syscall *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Directly serialize events into the tracing shmem buffer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Until you reach the end of the page.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6" name="Google Shape;826;p114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Tracing</a:t>
            </a: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library in a nutshell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15"/>
          <p:cNvSpPr/>
          <p:nvPr/>
        </p:nvSpPr>
        <p:spPr>
          <a:xfrm>
            <a:off x="450175" y="1201325"/>
            <a:ext cx="4042200" cy="2346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66666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Process A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2" name="Google Shape;832;p115"/>
          <p:cNvSpPr/>
          <p:nvPr/>
        </p:nvSpPr>
        <p:spPr>
          <a:xfrm>
            <a:off x="25277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Page 1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33" name="Google Shape;833;p115"/>
          <p:cNvGrpSpPr/>
          <p:nvPr/>
        </p:nvGrpSpPr>
        <p:grpSpPr>
          <a:xfrm>
            <a:off x="2537238" y="2562225"/>
            <a:ext cx="391814" cy="609666"/>
            <a:chOff x="2537238" y="2562225"/>
            <a:chExt cx="391814" cy="609666"/>
          </a:xfrm>
        </p:grpSpPr>
        <p:sp>
          <p:nvSpPr>
            <p:cNvPr id="834" name="Google Shape;834;p115"/>
            <p:cNvSpPr/>
            <p:nvPr/>
          </p:nvSpPr>
          <p:spPr>
            <a:xfrm>
              <a:off x="2537238" y="2562225"/>
              <a:ext cx="391800" cy="99600"/>
            </a:xfrm>
            <a:prstGeom prst="rect">
              <a:avLst/>
            </a:prstGeom>
            <a:solidFill>
              <a:srgbClr val="AED5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35" name="Google Shape;835;p115"/>
            <p:cNvSpPr/>
            <p:nvPr/>
          </p:nvSpPr>
          <p:spPr>
            <a:xfrm>
              <a:off x="2537251" y="2661853"/>
              <a:ext cx="391800" cy="99600"/>
            </a:xfrm>
            <a:prstGeom prst="rect">
              <a:avLst/>
            </a:prstGeom>
            <a:solidFill>
              <a:srgbClr val="E64A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36" name="Google Shape;836;p115"/>
            <p:cNvSpPr/>
            <p:nvPr/>
          </p:nvSpPr>
          <p:spPr>
            <a:xfrm>
              <a:off x="2537251" y="2762976"/>
              <a:ext cx="391800" cy="99600"/>
            </a:xfrm>
            <a:prstGeom prst="rect">
              <a:avLst/>
            </a:pr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37" name="Google Shape;837;p115"/>
            <p:cNvSpPr/>
            <p:nvPr/>
          </p:nvSpPr>
          <p:spPr>
            <a:xfrm>
              <a:off x="2537251" y="2866081"/>
              <a:ext cx="391800" cy="99600"/>
            </a:xfrm>
            <a:prstGeom prst="rect">
              <a:avLst/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38" name="Google Shape;838;p115"/>
            <p:cNvSpPr/>
            <p:nvPr/>
          </p:nvSpPr>
          <p:spPr>
            <a:xfrm>
              <a:off x="2537251" y="2969186"/>
              <a:ext cx="391800" cy="996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39" name="Google Shape;839;p115"/>
            <p:cNvSpPr/>
            <p:nvPr/>
          </p:nvSpPr>
          <p:spPr>
            <a:xfrm>
              <a:off x="2537251" y="3072291"/>
              <a:ext cx="391800" cy="99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</p:grpSp>
      <p:sp>
        <p:nvSpPr>
          <p:cNvPr id="840" name="Google Shape;840;p115"/>
          <p:cNvSpPr/>
          <p:nvPr/>
        </p:nvSpPr>
        <p:spPr>
          <a:xfrm>
            <a:off x="29849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2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1" name="Google Shape;841;p115"/>
          <p:cNvSpPr/>
          <p:nvPr/>
        </p:nvSpPr>
        <p:spPr>
          <a:xfrm>
            <a:off x="29849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2</a:t>
            </a:r>
            <a:endParaRPr sz="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2" name="Google Shape;842;p115"/>
          <p:cNvSpPr/>
          <p:nvPr/>
        </p:nvSpPr>
        <p:spPr>
          <a:xfrm>
            <a:off x="34421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3</a:t>
            </a:r>
            <a:endParaRPr/>
          </a:p>
        </p:txBody>
      </p:sp>
      <p:sp>
        <p:nvSpPr>
          <p:cNvPr id="843" name="Google Shape;843;p115"/>
          <p:cNvSpPr/>
          <p:nvPr/>
        </p:nvSpPr>
        <p:spPr>
          <a:xfrm>
            <a:off x="3899300" y="2554650"/>
            <a:ext cx="411900" cy="6267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Page 4</a:t>
            </a:r>
            <a:endParaRPr/>
          </a:p>
        </p:txBody>
      </p:sp>
      <p:sp>
        <p:nvSpPr>
          <p:cNvPr id="844" name="Google Shape;844;p115"/>
          <p:cNvSpPr txBox="1"/>
          <p:nvPr/>
        </p:nvSpPr>
        <p:spPr>
          <a:xfrm>
            <a:off x="2527700" y="3181350"/>
            <a:ext cx="1783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Tracing shmem buffer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5" name="Google Shape;845;p115"/>
          <p:cNvSpPr/>
          <p:nvPr/>
        </p:nvSpPr>
        <p:spPr>
          <a:xfrm>
            <a:off x="516375" y="1260700"/>
            <a:ext cx="1590900" cy="2191800"/>
          </a:xfrm>
          <a:prstGeom prst="rect">
            <a:avLst/>
          </a:prstGeom>
          <a:solidFill>
            <a:srgbClr val="FDFDFD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Thread 1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46" name="Google Shape;846;p115"/>
          <p:cNvSpPr/>
          <p:nvPr/>
        </p:nvSpPr>
        <p:spPr>
          <a:xfrm>
            <a:off x="601644" y="1657325"/>
            <a:ext cx="1404300" cy="17088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Page 1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47" name="Google Shape;847;p115"/>
          <p:cNvGrpSpPr/>
          <p:nvPr/>
        </p:nvGrpSpPr>
        <p:grpSpPr>
          <a:xfrm>
            <a:off x="601594" y="1655341"/>
            <a:ext cx="1404350" cy="1465063"/>
            <a:chOff x="601594" y="1655341"/>
            <a:chExt cx="1404350" cy="1465063"/>
          </a:xfrm>
        </p:grpSpPr>
        <p:sp>
          <p:nvSpPr>
            <p:cNvPr id="848" name="Google Shape;848;p115"/>
            <p:cNvSpPr/>
            <p:nvPr/>
          </p:nvSpPr>
          <p:spPr>
            <a:xfrm>
              <a:off x="601594" y="1655341"/>
              <a:ext cx="1404300" cy="239400"/>
            </a:xfrm>
            <a:prstGeom prst="rect">
              <a:avLst/>
            </a:prstGeom>
            <a:solidFill>
              <a:srgbClr val="AED58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Page header</a:t>
              </a:r>
              <a:endParaRPr sz="10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49" name="Google Shape;849;p115"/>
            <p:cNvSpPr/>
            <p:nvPr/>
          </p:nvSpPr>
          <p:spPr>
            <a:xfrm>
              <a:off x="601644" y="1894741"/>
              <a:ext cx="1404300" cy="239400"/>
            </a:xfrm>
            <a:prstGeom prst="rect">
              <a:avLst/>
            </a:prstGeom>
            <a:solidFill>
              <a:srgbClr val="E64A1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nsolas"/>
                  <a:ea typeface="Consolas"/>
                  <a:cs typeface="Consolas"/>
                  <a:sym typeface="Consolas"/>
                </a:rPr>
                <a:t>FLD:1, V=10</a:t>
              </a:r>
              <a:endParaRPr sz="10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50" name="Google Shape;850;p115"/>
            <p:cNvSpPr/>
            <p:nvPr/>
          </p:nvSpPr>
          <p:spPr>
            <a:xfrm>
              <a:off x="601644" y="2137735"/>
              <a:ext cx="1404300" cy="239400"/>
            </a:xfrm>
            <a:prstGeom prst="rect">
              <a:avLst/>
            </a:prstGeom>
            <a:solidFill>
              <a:srgbClr val="FFAB4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Consolas"/>
                  <a:ea typeface="Consolas"/>
                  <a:cs typeface="Consolas"/>
                  <a:sym typeface="Consolas"/>
                </a:rPr>
                <a:t>FLD:2, V=100.0</a:t>
              </a:r>
              <a:endParaRPr sz="1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51" name="Google Shape;851;p115"/>
            <p:cNvSpPr/>
            <p:nvPr/>
          </p:nvSpPr>
          <p:spPr>
            <a:xfrm>
              <a:off x="601644" y="2385491"/>
              <a:ext cx="1404300" cy="239400"/>
            </a:xfrm>
            <a:prstGeom prst="rect">
              <a:avLst/>
            </a:prstGeom>
            <a:solidFill>
              <a:srgbClr val="0D5DD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nsolas"/>
                  <a:ea typeface="Consolas"/>
                  <a:cs typeface="Consolas"/>
                  <a:sym typeface="Consolas"/>
                </a:rPr>
                <a:t>FLD:3, V=1234</a:t>
              </a:r>
              <a:endParaRPr sz="10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52" name="Google Shape;852;p115"/>
            <p:cNvSpPr/>
            <p:nvPr/>
          </p:nvSpPr>
          <p:spPr>
            <a:xfrm>
              <a:off x="601644" y="2633248"/>
              <a:ext cx="1404300" cy="239400"/>
            </a:xfrm>
            <a:prstGeom prst="rect">
              <a:avLst/>
            </a:prstGeom>
            <a:solidFill>
              <a:srgbClr val="D9D9D9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434343"/>
                  </a:solidFill>
                  <a:latin typeface="Consolas"/>
                  <a:ea typeface="Consolas"/>
                  <a:cs typeface="Consolas"/>
                  <a:sym typeface="Consolas"/>
                </a:rPr>
                <a:t>...</a:t>
              </a:r>
              <a:endParaRPr sz="10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53" name="Google Shape;853;p115"/>
            <p:cNvSpPr/>
            <p:nvPr/>
          </p:nvSpPr>
          <p:spPr>
            <a:xfrm>
              <a:off x="601644" y="2881004"/>
              <a:ext cx="1404300" cy="239400"/>
            </a:xfrm>
            <a:prstGeom prst="rect">
              <a:avLst/>
            </a:prstGeom>
            <a:solidFill>
              <a:srgbClr val="66666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Consolas"/>
                  <a:ea typeface="Consolas"/>
                  <a:cs typeface="Consolas"/>
                  <a:sym typeface="Consolas"/>
                </a:rPr>
                <a:t>...</a:t>
              </a:r>
              <a:endParaRPr sz="10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</p:grpSp>
      <p:sp>
        <p:nvSpPr>
          <p:cNvPr id="854" name="Google Shape;854;p115"/>
          <p:cNvSpPr txBox="1"/>
          <p:nvPr/>
        </p:nvSpPr>
        <p:spPr>
          <a:xfrm>
            <a:off x="2527700" y="2194600"/>
            <a:ext cx="1783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[mutex]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5" name="Google Shape;855;p115"/>
          <p:cNvSpPr/>
          <p:nvPr/>
        </p:nvSpPr>
        <p:spPr>
          <a:xfrm>
            <a:off x="601644" y="1657325"/>
            <a:ext cx="1404300" cy="1708800"/>
          </a:xfrm>
          <a:prstGeom prst="rect">
            <a:avLst/>
          </a:prstGeom>
          <a:solidFill>
            <a:srgbClr val="E1FFB1"/>
          </a:solidFill>
          <a:ln cap="flat" cmpd="sng" w="9525">
            <a:solidFill>
              <a:srgbClr val="7DA4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Page 2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56" name="Google Shape;856;p115"/>
          <p:cNvSpPr/>
          <p:nvPr/>
        </p:nvSpPr>
        <p:spPr>
          <a:xfrm>
            <a:off x="-17346" y="1201325"/>
            <a:ext cx="457200" cy="2346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57" name="Google Shape;857;p115"/>
          <p:cNvGrpSpPr/>
          <p:nvPr/>
        </p:nvGrpSpPr>
        <p:grpSpPr>
          <a:xfrm>
            <a:off x="5027450" y="2126025"/>
            <a:ext cx="4042200" cy="2879400"/>
            <a:chOff x="5027450" y="2126025"/>
            <a:chExt cx="4042200" cy="2879400"/>
          </a:xfrm>
        </p:grpSpPr>
        <p:sp>
          <p:nvSpPr>
            <p:cNvPr id="858" name="Google Shape;858;p115"/>
            <p:cNvSpPr/>
            <p:nvPr/>
          </p:nvSpPr>
          <p:spPr>
            <a:xfrm>
              <a:off x="5027450" y="2126025"/>
              <a:ext cx="4042200" cy="28794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666666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Tracing service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859" name="Google Shape;859;p115"/>
            <p:cNvGrpSpPr/>
            <p:nvPr/>
          </p:nvGrpSpPr>
          <p:grpSpPr>
            <a:xfrm>
              <a:off x="5128038" y="2562225"/>
              <a:ext cx="391814" cy="609666"/>
              <a:chOff x="2537238" y="2562225"/>
              <a:chExt cx="391814" cy="609666"/>
            </a:xfrm>
          </p:grpSpPr>
          <p:sp>
            <p:nvSpPr>
              <p:cNvPr id="860" name="Google Shape;860;p115"/>
              <p:cNvSpPr/>
              <p:nvPr/>
            </p:nvSpPr>
            <p:spPr>
              <a:xfrm>
                <a:off x="2537238" y="2562225"/>
                <a:ext cx="391800" cy="99600"/>
              </a:xfrm>
              <a:prstGeom prst="rect">
                <a:avLst/>
              </a:prstGeom>
              <a:solidFill>
                <a:srgbClr val="AED58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endParaRPr>
              </a:p>
            </p:txBody>
          </p:sp>
          <p:sp>
            <p:nvSpPr>
              <p:cNvPr id="861" name="Google Shape;861;p115"/>
              <p:cNvSpPr/>
              <p:nvPr/>
            </p:nvSpPr>
            <p:spPr>
              <a:xfrm>
                <a:off x="2537251" y="2661853"/>
                <a:ext cx="391800" cy="99600"/>
              </a:xfrm>
              <a:prstGeom prst="rect">
                <a:avLst/>
              </a:prstGeom>
              <a:solidFill>
                <a:srgbClr val="E64A1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>
                  <a:solidFill>
                    <a:srgbClr val="FFFFFF"/>
                  </a:solidFill>
                  <a:latin typeface="Consolas"/>
                  <a:ea typeface="Consolas"/>
                  <a:cs typeface="Consolas"/>
                  <a:sym typeface="Consolas"/>
                </a:endParaRPr>
              </a:p>
            </p:txBody>
          </p:sp>
          <p:sp>
            <p:nvSpPr>
              <p:cNvPr id="862" name="Google Shape;862;p115"/>
              <p:cNvSpPr/>
              <p:nvPr/>
            </p:nvSpPr>
            <p:spPr>
              <a:xfrm>
                <a:off x="2537251" y="2762976"/>
                <a:ext cx="391800" cy="99600"/>
              </a:xfrm>
              <a:prstGeom prst="rect">
                <a:avLst/>
              </a:prstGeom>
              <a:solidFill>
                <a:srgbClr val="FFAB4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>
                  <a:solidFill>
                    <a:srgbClr val="434343"/>
                  </a:solidFill>
                  <a:latin typeface="Consolas"/>
                  <a:ea typeface="Consolas"/>
                  <a:cs typeface="Consolas"/>
                  <a:sym typeface="Consolas"/>
                </a:endParaRPr>
              </a:p>
            </p:txBody>
          </p:sp>
          <p:sp>
            <p:nvSpPr>
              <p:cNvPr id="863" name="Google Shape;863;p115"/>
              <p:cNvSpPr/>
              <p:nvPr/>
            </p:nvSpPr>
            <p:spPr>
              <a:xfrm>
                <a:off x="2537251" y="2866081"/>
                <a:ext cx="391800" cy="99600"/>
              </a:xfrm>
              <a:prstGeom prst="rect">
                <a:avLst/>
              </a:prstGeom>
              <a:solidFill>
                <a:srgbClr val="0D5D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>
                  <a:solidFill>
                    <a:srgbClr val="FFFFFF"/>
                  </a:solidFill>
                  <a:latin typeface="Consolas"/>
                  <a:ea typeface="Consolas"/>
                  <a:cs typeface="Consolas"/>
                  <a:sym typeface="Consolas"/>
                </a:endParaRPr>
              </a:p>
            </p:txBody>
          </p:sp>
          <p:sp>
            <p:nvSpPr>
              <p:cNvPr id="864" name="Google Shape;864;p115"/>
              <p:cNvSpPr/>
              <p:nvPr/>
            </p:nvSpPr>
            <p:spPr>
              <a:xfrm>
                <a:off x="2537251" y="2969186"/>
                <a:ext cx="391800" cy="996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>
                  <a:solidFill>
                    <a:srgbClr val="434343"/>
                  </a:solidFill>
                  <a:latin typeface="Consolas"/>
                  <a:ea typeface="Consolas"/>
                  <a:cs typeface="Consolas"/>
                  <a:sym typeface="Consolas"/>
                </a:endParaRPr>
              </a:p>
            </p:txBody>
          </p:sp>
          <p:sp>
            <p:nvSpPr>
              <p:cNvPr id="865" name="Google Shape;865;p115"/>
              <p:cNvSpPr/>
              <p:nvPr/>
            </p:nvSpPr>
            <p:spPr>
              <a:xfrm>
                <a:off x="2537251" y="3072291"/>
                <a:ext cx="391800" cy="99600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>
                  <a:solidFill>
                    <a:srgbClr val="FFFFFF"/>
                  </a:solidFill>
                  <a:latin typeface="Consolas"/>
                  <a:ea typeface="Consolas"/>
                  <a:cs typeface="Consolas"/>
                  <a:sym typeface="Consolas"/>
                </a:endParaRPr>
              </a:p>
            </p:txBody>
          </p:sp>
        </p:grpSp>
        <p:sp>
          <p:nvSpPr>
            <p:cNvPr id="866" name="Google Shape;866;p115"/>
            <p:cNvSpPr/>
            <p:nvPr/>
          </p:nvSpPr>
          <p:spPr>
            <a:xfrm>
              <a:off x="5575700" y="2554650"/>
              <a:ext cx="411900" cy="6267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rgbClr val="7DA4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Page 2</a:t>
              </a:r>
              <a:endParaRPr sz="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7" name="Google Shape;867;p115"/>
            <p:cNvSpPr/>
            <p:nvPr/>
          </p:nvSpPr>
          <p:spPr>
            <a:xfrm>
              <a:off x="6032900" y="2554650"/>
              <a:ext cx="411900" cy="6267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rgbClr val="7DA4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Page 3</a:t>
              </a:r>
              <a:endParaRPr/>
            </a:p>
          </p:txBody>
        </p:sp>
        <p:sp>
          <p:nvSpPr>
            <p:cNvPr id="868" name="Google Shape;868;p115"/>
            <p:cNvSpPr/>
            <p:nvPr/>
          </p:nvSpPr>
          <p:spPr>
            <a:xfrm>
              <a:off x="6490100" y="2554650"/>
              <a:ext cx="411900" cy="626700"/>
            </a:xfrm>
            <a:prstGeom prst="rect">
              <a:avLst/>
            </a:prstGeom>
            <a:solidFill>
              <a:srgbClr val="E1FFB1"/>
            </a:solidFill>
            <a:ln cap="flat" cmpd="sng" w="9525">
              <a:solidFill>
                <a:srgbClr val="7DA4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Page 4</a:t>
              </a:r>
              <a:endParaRPr/>
            </a:p>
          </p:txBody>
        </p:sp>
        <p:sp>
          <p:nvSpPr>
            <p:cNvPr id="869" name="Google Shape;869;p115"/>
            <p:cNvSpPr txBox="1"/>
            <p:nvPr/>
          </p:nvSpPr>
          <p:spPr>
            <a:xfrm>
              <a:off x="5128050" y="3181350"/>
              <a:ext cx="17835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Lato"/>
                  <a:ea typeface="Lato"/>
                  <a:cs typeface="Lato"/>
                  <a:sym typeface="Lato"/>
                </a:rPr>
                <a:t>Per-process shmem</a:t>
              </a:r>
              <a:endParaRPr sz="1000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870" name="Google Shape;870;p115"/>
            <p:cNvGrpSpPr/>
            <p:nvPr/>
          </p:nvGrpSpPr>
          <p:grpSpPr>
            <a:xfrm>
              <a:off x="5118500" y="4154850"/>
              <a:ext cx="1783500" cy="626700"/>
              <a:chOff x="2527700" y="4154850"/>
              <a:chExt cx="1783500" cy="626700"/>
            </a:xfrm>
          </p:grpSpPr>
          <p:sp>
            <p:nvSpPr>
              <p:cNvPr id="871" name="Google Shape;871;p115"/>
              <p:cNvSpPr/>
              <p:nvPr/>
            </p:nvSpPr>
            <p:spPr>
              <a:xfrm>
                <a:off x="29849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2</a:t>
                </a:r>
                <a:endParaRPr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72" name="Google Shape;872;p115"/>
              <p:cNvSpPr/>
              <p:nvPr/>
            </p:nvSpPr>
            <p:spPr>
              <a:xfrm>
                <a:off x="34421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3</a:t>
                </a:r>
                <a:endParaRPr/>
              </a:p>
            </p:txBody>
          </p:sp>
          <p:sp>
            <p:nvSpPr>
              <p:cNvPr id="873" name="Google Shape;873;p115"/>
              <p:cNvSpPr/>
              <p:nvPr/>
            </p:nvSpPr>
            <p:spPr>
              <a:xfrm>
                <a:off x="38993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4</a:t>
                </a:r>
                <a:endParaRPr/>
              </a:p>
            </p:txBody>
          </p:sp>
          <p:sp>
            <p:nvSpPr>
              <p:cNvPr id="874" name="Google Shape;874;p115"/>
              <p:cNvSpPr/>
              <p:nvPr/>
            </p:nvSpPr>
            <p:spPr>
              <a:xfrm>
                <a:off x="25277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1</a:t>
                </a:r>
                <a:endParaRPr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875" name="Google Shape;875;p115"/>
          <p:cNvGrpSpPr/>
          <p:nvPr/>
        </p:nvGrpSpPr>
        <p:grpSpPr>
          <a:xfrm>
            <a:off x="450175" y="3792125"/>
            <a:ext cx="4637754" cy="2346600"/>
            <a:chOff x="450175" y="3792125"/>
            <a:chExt cx="4637754" cy="2346600"/>
          </a:xfrm>
        </p:grpSpPr>
        <p:sp>
          <p:nvSpPr>
            <p:cNvPr id="876" name="Google Shape;876;p115"/>
            <p:cNvSpPr/>
            <p:nvPr/>
          </p:nvSpPr>
          <p:spPr>
            <a:xfrm>
              <a:off x="450175" y="3792125"/>
              <a:ext cx="4042200" cy="2346600"/>
            </a:xfrm>
            <a:prstGeom prst="rect">
              <a:avLst/>
            </a:prstGeom>
            <a:solidFill>
              <a:srgbClr val="F3F3F3"/>
            </a:solidFill>
            <a:ln cap="flat" cmpd="sng" w="9525">
              <a:solidFill>
                <a:srgbClr val="666666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Process B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877" name="Google Shape;877;p115"/>
            <p:cNvGrpSpPr/>
            <p:nvPr/>
          </p:nvGrpSpPr>
          <p:grpSpPr>
            <a:xfrm>
              <a:off x="2527700" y="4154850"/>
              <a:ext cx="1783500" cy="626700"/>
              <a:chOff x="2527700" y="4154850"/>
              <a:chExt cx="1783500" cy="626700"/>
            </a:xfrm>
          </p:grpSpPr>
          <p:sp>
            <p:nvSpPr>
              <p:cNvPr id="878" name="Google Shape;878;p115"/>
              <p:cNvSpPr/>
              <p:nvPr/>
            </p:nvSpPr>
            <p:spPr>
              <a:xfrm>
                <a:off x="29849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2</a:t>
                </a:r>
                <a:endParaRPr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879" name="Google Shape;879;p115"/>
              <p:cNvSpPr/>
              <p:nvPr/>
            </p:nvSpPr>
            <p:spPr>
              <a:xfrm>
                <a:off x="34421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3</a:t>
                </a:r>
                <a:endParaRPr/>
              </a:p>
            </p:txBody>
          </p:sp>
          <p:sp>
            <p:nvSpPr>
              <p:cNvPr id="880" name="Google Shape;880;p115"/>
              <p:cNvSpPr/>
              <p:nvPr/>
            </p:nvSpPr>
            <p:spPr>
              <a:xfrm>
                <a:off x="38993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4</a:t>
                </a:r>
                <a:endParaRPr/>
              </a:p>
            </p:txBody>
          </p:sp>
          <p:sp>
            <p:nvSpPr>
              <p:cNvPr id="881" name="Google Shape;881;p115"/>
              <p:cNvSpPr/>
              <p:nvPr/>
            </p:nvSpPr>
            <p:spPr>
              <a:xfrm>
                <a:off x="2527700" y="4154850"/>
                <a:ext cx="411900" cy="626700"/>
              </a:xfrm>
              <a:prstGeom prst="rect">
                <a:avLst/>
              </a:prstGeom>
              <a:solidFill>
                <a:srgbClr val="E1FFB1"/>
              </a:solidFill>
              <a:ln cap="flat" cmpd="sng" w="9525">
                <a:solidFill>
                  <a:srgbClr val="7DA45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Lato"/>
                    <a:ea typeface="Lato"/>
                    <a:cs typeface="Lato"/>
                    <a:sym typeface="Lato"/>
                  </a:rPr>
                  <a:t>Page 1</a:t>
                </a:r>
                <a:endParaRPr sz="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882" name="Google Shape;882;p115"/>
            <p:cNvSpPr/>
            <p:nvPr/>
          </p:nvSpPr>
          <p:spPr>
            <a:xfrm rot="-5400000">
              <a:off x="4551679" y="4091816"/>
              <a:ext cx="324300" cy="748200"/>
            </a:xfrm>
            <a:prstGeom prst="upDownArrow">
              <a:avLst>
                <a:gd fmla="val 50000" name="adj1"/>
                <a:gd fmla="val 50000" name="adj2"/>
              </a:avLst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3" name="Google Shape;883;p115"/>
          <p:cNvSpPr/>
          <p:nvPr/>
        </p:nvSpPr>
        <p:spPr>
          <a:xfrm>
            <a:off x="7252100" y="2711325"/>
            <a:ext cx="1661700" cy="170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15"/>
          <p:cNvSpPr txBox="1"/>
          <p:nvPr/>
        </p:nvSpPr>
        <p:spPr>
          <a:xfrm>
            <a:off x="7261650" y="4476750"/>
            <a:ext cx="16617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Lato"/>
                <a:ea typeface="Lato"/>
                <a:cs typeface="Lato"/>
                <a:sym typeface="Lato"/>
              </a:rPr>
              <a:t>Trace buffer</a:t>
            </a:r>
            <a:endParaRPr b="1"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NOT shared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85" name="Google Shape;885;p115"/>
          <p:cNvGrpSpPr/>
          <p:nvPr/>
        </p:nvGrpSpPr>
        <p:grpSpPr>
          <a:xfrm>
            <a:off x="4311150" y="3320025"/>
            <a:ext cx="816900" cy="324000"/>
            <a:chOff x="4311150" y="3320025"/>
            <a:chExt cx="816900" cy="324000"/>
          </a:xfrm>
        </p:grpSpPr>
        <p:cxnSp>
          <p:nvCxnSpPr>
            <p:cNvPr id="886" name="Google Shape;886;p115"/>
            <p:cNvCxnSpPr/>
            <p:nvPr/>
          </p:nvCxnSpPr>
          <p:spPr>
            <a:xfrm>
              <a:off x="4311150" y="3343350"/>
              <a:ext cx="816900" cy="0"/>
            </a:xfrm>
            <a:prstGeom prst="straightConnector1">
              <a:avLst/>
            </a:prstGeom>
            <a:noFill/>
            <a:ln cap="flat" cmpd="sng" w="28575">
              <a:solidFill>
                <a:srgbClr val="E91E63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887" name="Google Shape;887;p115"/>
            <p:cNvSpPr txBox="1"/>
            <p:nvPr/>
          </p:nvSpPr>
          <p:spPr>
            <a:xfrm>
              <a:off x="4311200" y="3320025"/>
              <a:ext cx="7164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D84060"/>
                  </a:solidFill>
                  <a:latin typeface="Lato"/>
                  <a:ea typeface="Lato"/>
                  <a:cs typeface="Lato"/>
                  <a:sym typeface="Lato"/>
                </a:rPr>
                <a:t>IPC</a:t>
              </a:r>
              <a:endParaRPr b="1" sz="1200">
                <a:solidFill>
                  <a:srgbClr val="D8406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8" name="Google Shape;888;p115"/>
          <p:cNvGrpSpPr/>
          <p:nvPr/>
        </p:nvGrpSpPr>
        <p:grpSpPr>
          <a:xfrm>
            <a:off x="7337838" y="2790825"/>
            <a:ext cx="391814" cy="609666"/>
            <a:chOff x="2537238" y="2562225"/>
            <a:chExt cx="391814" cy="609666"/>
          </a:xfrm>
        </p:grpSpPr>
        <p:sp>
          <p:nvSpPr>
            <p:cNvPr id="889" name="Google Shape;889;p115"/>
            <p:cNvSpPr/>
            <p:nvPr/>
          </p:nvSpPr>
          <p:spPr>
            <a:xfrm>
              <a:off x="2537238" y="2562225"/>
              <a:ext cx="391800" cy="99600"/>
            </a:xfrm>
            <a:prstGeom prst="rect">
              <a:avLst/>
            </a:prstGeom>
            <a:solidFill>
              <a:srgbClr val="AED5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90" name="Google Shape;890;p115"/>
            <p:cNvSpPr/>
            <p:nvPr/>
          </p:nvSpPr>
          <p:spPr>
            <a:xfrm>
              <a:off x="2537251" y="2661853"/>
              <a:ext cx="391800" cy="99600"/>
            </a:xfrm>
            <a:prstGeom prst="rect">
              <a:avLst/>
            </a:prstGeom>
            <a:solidFill>
              <a:srgbClr val="E64A1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91" name="Google Shape;891;p115"/>
            <p:cNvSpPr/>
            <p:nvPr/>
          </p:nvSpPr>
          <p:spPr>
            <a:xfrm>
              <a:off x="2537251" y="2762976"/>
              <a:ext cx="391800" cy="99600"/>
            </a:xfrm>
            <a:prstGeom prst="rect">
              <a:avLst/>
            </a:prstGeom>
            <a:solidFill>
              <a:srgbClr val="FFAB4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92" name="Google Shape;892;p115"/>
            <p:cNvSpPr/>
            <p:nvPr/>
          </p:nvSpPr>
          <p:spPr>
            <a:xfrm>
              <a:off x="2537251" y="2866081"/>
              <a:ext cx="391800" cy="99600"/>
            </a:xfrm>
            <a:prstGeom prst="rect">
              <a:avLst/>
            </a:prstGeom>
            <a:solidFill>
              <a:srgbClr val="0D5D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93" name="Google Shape;893;p115"/>
            <p:cNvSpPr/>
            <p:nvPr/>
          </p:nvSpPr>
          <p:spPr>
            <a:xfrm>
              <a:off x="2537251" y="2969186"/>
              <a:ext cx="391800" cy="996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434343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894" name="Google Shape;894;p115"/>
            <p:cNvSpPr/>
            <p:nvPr/>
          </p:nvSpPr>
          <p:spPr>
            <a:xfrm>
              <a:off x="2537251" y="3072291"/>
              <a:ext cx="391800" cy="996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</p:grpSp>
      <p:sp>
        <p:nvSpPr>
          <p:cNvPr id="895" name="Google Shape;895;p115"/>
          <p:cNvSpPr/>
          <p:nvPr/>
        </p:nvSpPr>
        <p:spPr>
          <a:xfrm rot="-5400000">
            <a:off x="4551679" y="2491616"/>
            <a:ext cx="324300" cy="7482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96" name="Google Shape;896;p115"/>
          <p:cNvCxnSpPr>
            <a:stCxn id="865" idx="2"/>
            <a:endCxn id="890" idx="1"/>
          </p:cNvCxnSpPr>
          <p:nvPr/>
        </p:nvCxnSpPr>
        <p:spPr>
          <a:xfrm rot="-5400000">
            <a:off x="6215101" y="2049141"/>
            <a:ext cx="231600" cy="2013900"/>
          </a:xfrm>
          <a:prstGeom prst="curvedConnector4">
            <a:avLst>
              <a:gd fmla="val -51385" name="adj1"/>
              <a:gd fmla="val 83032" name="adj2"/>
            </a:avLst>
          </a:prstGeom>
          <a:noFill/>
          <a:ln cap="flat" cmpd="sng" w="19050">
            <a:solidFill>
              <a:srgbClr val="E91E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97" name="Google Shape;897;p115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Tracing library in a nutshell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8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000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16"/>
          <p:cNvSpPr txBox="1"/>
          <p:nvPr/>
        </p:nvSpPr>
        <p:spPr>
          <a:xfrm>
            <a:off x="286800" y="1223725"/>
            <a:ext cx="87000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91E63"/>
                </a:solidFill>
                <a:latin typeface="Google Sans"/>
                <a:ea typeface="Google Sans"/>
                <a:cs typeface="Google Sans"/>
                <a:sym typeface="Google Sans"/>
              </a:rPr>
              <a:t>Harmonization</a:t>
            </a:r>
            <a:endParaRPr b="1" sz="2000">
              <a:solidFill>
                <a:srgbClr val="E91E6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3" name="Google Shape;903;p116"/>
          <p:cNvSpPr/>
          <p:nvPr/>
        </p:nvSpPr>
        <p:spPr>
          <a:xfrm>
            <a:off x="2351850" y="1369125"/>
            <a:ext cx="994800" cy="334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1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4" name="Google Shape;904;p116"/>
          <p:cNvSpPr/>
          <p:nvPr/>
        </p:nvSpPr>
        <p:spPr>
          <a:xfrm>
            <a:off x="3323050" y="1369125"/>
            <a:ext cx="788400" cy="3345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2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5" name="Google Shape;905;p116"/>
          <p:cNvSpPr/>
          <p:nvPr/>
        </p:nvSpPr>
        <p:spPr>
          <a:xfrm>
            <a:off x="4092785" y="1369125"/>
            <a:ext cx="828900" cy="334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3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6" name="Google Shape;906;p116"/>
          <p:cNvSpPr/>
          <p:nvPr/>
        </p:nvSpPr>
        <p:spPr>
          <a:xfrm>
            <a:off x="4923675" y="1369125"/>
            <a:ext cx="1371900" cy="3345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4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7" name="Google Shape;907;p116"/>
          <p:cNvSpPr/>
          <p:nvPr/>
        </p:nvSpPr>
        <p:spPr>
          <a:xfrm>
            <a:off x="6299776" y="1369125"/>
            <a:ext cx="1171200" cy="334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5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8" name="Google Shape;908;p116"/>
          <p:cNvSpPr/>
          <p:nvPr/>
        </p:nvSpPr>
        <p:spPr>
          <a:xfrm>
            <a:off x="7447400" y="1369125"/>
            <a:ext cx="1242900" cy="3345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6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09" name="Google Shape;909;p116"/>
          <p:cNvSpPr/>
          <p:nvPr/>
        </p:nvSpPr>
        <p:spPr>
          <a:xfrm>
            <a:off x="2802075" y="1895850"/>
            <a:ext cx="10590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Counter A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0" name="Google Shape;910;p116"/>
          <p:cNvSpPr txBox="1"/>
          <p:nvPr/>
        </p:nvSpPr>
        <p:spPr>
          <a:xfrm>
            <a:off x="92625" y="3758100"/>
            <a:ext cx="90513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CREATE VIRTUAL TABLE quantized USING span(</a:t>
            </a:r>
            <a:r>
              <a:rPr b="1" lang="en" sz="2000">
                <a:solidFill>
                  <a:srgbClr val="E91E63"/>
                </a:solidFill>
                <a:latin typeface="Consolas"/>
                <a:ea typeface="Consolas"/>
                <a:cs typeface="Consolas"/>
                <a:sym typeface="Consolas"/>
              </a:rPr>
              <a:t>sched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counters, </a:t>
            </a:r>
            <a:r>
              <a:rPr b="1" lang="en" sz="2000">
                <a:solidFill>
                  <a:srgbClr val="4CAF50"/>
                </a:solidFill>
                <a:latin typeface="Consolas"/>
                <a:ea typeface="Consolas"/>
                <a:cs typeface="Consolas"/>
                <a:sym typeface="Consolas"/>
              </a:rPr>
              <a:t>cpu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11" name="Google Shape;911;p116"/>
          <p:cNvSpPr/>
          <p:nvPr/>
        </p:nvSpPr>
        <p:spPr>
          <a:xfrm>
            <a:off x="5773875" y="1895850"/>
            <a:ext cx="10590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Counter B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2" name="Google Shape;912;p116"/>
          <p:cNvSpPr/>
          <p:nvPr/>
        </p:nvSpPr>
        <p:spPr>
          <a:xfrm>
            <a:off x="2802075" y="2716587"/>
            <a:ext cx="525900" cy="334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E1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3" name="Google Shape;913;p116"/>
          <p:cNvSpPr/>
          <p:nvPr/>
        </p:nvSpPr>
        <p:spPr>
          <a:xfrm>
            <a:off x="2802075" y="3058262"/>
            <a:ext cx="5259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CA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4" name="Google Shape;914;p116"/>
          <p:cNvSpPr/>
          <p:nvPr/>
        </p:nvSpPr>
        <p:spPr>
          <a:xfrm>
            <a:off x="3335192" y="2716587"/>
            <a:ext cx="525900" cy="3345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E2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5" name="Google Shape;915;p116"/>
          <p:cNvSpPr/>
          <p:nvPr/>
        </p:nvSpPr>
        <p:spPr>
          <a:xfrm>
            <a:off x="3330401" y="3058262"/>
            <a:ext cx="5259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CA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6" name="Google Shape;916;p116"/>
          <p:cNvSpPr/>
          <p:nvPr/>
        </p:nvSpPr>
        <p:spPr>
          <a:xfrm>
            <a:off x="5773875" y="2716587"/>
            <a:ext cx="525900" cy="3345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E4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7" name="Google Shape;917;p116"/>
          <p:cNvSpPr/>
          <p:nvPr/>
        </p:nvSpPr>
        <p:spPr>
          <a:xfrm>
            <a:off x="5773875" y="3058262"/>
            <a:ext cx="5259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CB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8" name="Google Shape;918;p116"/>
          <p:cNvSpPr/>
          <p:nvPr/>
        </p:nvSpPr>
        <p:spPr>
          <a:xfrm>
            <a:off x="6306992" y="2716587"/>
            <a:ext cx="525900" cy="334500"/>
          </a:xfrm>
          <a:prstGeom prst="rect">
            <a:avLst/>
          </a:prstGeom>
          <a:solidFill>
            <a:srgbClr val="C27BA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E5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9" name="Google Shape;919;p116"/>
          <p:cNvSpPr/>
          <p:nvPr/>
        </p:nvSpPr>
        <p:spPr>
          <a:xfrm>
            <a:off x="6302201" y="3058262"/>
            <a:ext cx="5259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CB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920" name="Google Shape;920;p116"/>
          <p:cNvCxnSpPr/>
          <p:nvPr/>
        </p:nvCxnSpPr>
        <p:spPr>
          <a:xfrm>
            <a:off x="8576750" y="4280175"/>
            <a:ext cx="0" cy="23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1" name="Google Shape;921;p116"/>
          <p:cNvSpPr txBox="1"/>
          <p:nvPr/>
        </p:nvSpPr>
        <p:spPr>
          <a:xfrm>
            <a:off x="7511000" y="4574850"/>
            <a:ext cx="1691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Partition key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22" name="Google Shape;922;p116"/>
          <p:cNvSpPr/>
          <p:nvPr/>
        </p:nvSpPr>
        <p:spPr>
          <a:xfrm>
            <a:off x="1651952" y="2898775"/>
            <a:ext cx="525900" cy="3345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3" name="Google Shape;923;p116"/>
          <p:cNvCxnSpPr/>
          <p:nvPr/>
        </p:nvCxnSpPr>
        <p:spPr>
          <a:xfrm>
            <a:off x="2790512" y="1359550"/>
            <a:ext cx="0" cy="20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4" name="Google Shape;924;p116"/>
          <p:cNvCxnSpPr/>
          <p:nvPr/>
        </p:nvCxnSpPr>
        <p:spPr>
          <a:xfrm>
            <a:off x="3323912" y="1359550"/>
            <a:ext cx="0" cy="20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5" name="Google Shape;925;p116"/>
          <p:cNvCxnSpPr/>
          <p:nvPr/>
        </p:nvCxnSpPr>
        <p:spPr>
          <a:xfrm>
            <a:off x="3857312" y="1359550"/>
            <a:ext cx="0" cy="20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6" name="Google Shape;926;p116"/>
          <p:cNvCxnSpPr/>
          <p:nvPr/>
        </p:nvCxnSpPr>
        <p:spPr>
          <a:xfrm>
            <a:off x="5762312" y="1359550"/>
            <a:ext cx="0" cy="20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7" name="Google Shape;927;p116"/>
          <p:cNvCxnSpPr/>
          <p:nvPr/>
        </p:nvCxnSpPr>
        <p:spPr>
          <a:xfrm>
            <a:off x="6295712" y="1359550"/>
            <a:ext cx="0" cy="20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28" name="Google Shape;928;p116"/>
          <p:cNvCxnSpPr/>
          <p:nvPr/>
        </p:nvCxnSpPr>
        <p:spPr>
          <a:xfrm>
            <a:off x="6829112" y="1359550"/>
            <a:ext cx="0" cy="204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29" name="Google Shape;929;p116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SQL constructs</a:t>
            </a:r>
            <a:endParaRPr/>
          </a:p>
        </p:txBody>
      </p:sp>
      <p:sp>
        <p:nvSpPr>
          <p:cNvPr id="930" name="Google Shape;930;p116"/>
          <p:cNvSpPr txBox="1"/>
          <p:nvPr/>
        </p:nvSpPr>
        <p:spPr>
          <a:xfrm>
            <a:off x="158250" y="4659925"/>
            <a:ext cx="613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Docs: </a:t>
            </a: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https://perfetto.dev/docs/analysis/trace-processor#operator-tables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17"/>
          <p:cNvSpPr txBox="1"/>
          <p:nvPr/>
        </p:nvSpPr>
        <p:spPr>
          <a:xfrm>
            <a:off x="286800" y="1223725"/>
            <a:ext cx="87000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91E63"/>
                </a:solidFill>
                <a:latin typeface="Google Sans"/>
                <a:ea typeface="Google Sans"/>
                <a:cs typeface="Google Sans"/>
                <a:sym typeface="Google Sans"/>
              </a:rPr>
              <a:t>Quantization</a:t>
            </a:r>
            <a:endParaRPr b="1" sz="2000">
              <a:solidFill>
                <a:srgbClr val="E91E6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36" name="Google Shape;936;p117"/>
          <p:cNvSpPr/>
          <p:nvPr/>
        </p:nvSpPr>
        <p:spPr>
          <a:xfrm>
            <a:off x="2103850" y="1369125"/>
            <a:ext cx="12429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1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37" name="Google Shape;937;p117"/>
          <p:cNvSpPr/>
          <p:nvPr/>
        </p:nvSpPr>
        <p:spPr>
          <a:xfrm>
            <a:off x="3323050" y="1369125"/>
            <a:ext cx="7884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2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38" name="Google Shape;938;p117"/>
          <p:cNvSpPr/>
          <p:nvPr/>
        </p:nvSpPr>
        <p:spPr>
          <a:xfrm>
            <a:off x="4092785" y="1369125"/>
            <a:ext cx="8289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3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39" name="Google Shape;939;p117"/>
          <p:cNvSpPr/>
          <p:nvPr/>
        </p:nvSpPr>
        <p:spPr>
          <a:xfrm>
            <a:off x="4923667" y="1369125"/>
            <a:ext cx="13281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4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0" name="Google Shape;940;p117"/>
          <p:cNvSpPr/>
          <p:nvPr/>
        </p:nvSpPr>
        <p:spPr>
          <a:xfrm>
            <a:off x="6228210" y="1369125"/>
            <a:ext cx="12429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5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1" name="Google Shape;941;p117"/>
          <p:cNvSpPr/>
          <p:nvPr/>
        </p:nvSpPr>
        <p:spPr>
          <a:xfrm>
            <a:off x="7447400" y="1369125"/>
            <a:ext cx="12429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6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2" name="Google Shape;942;p117"/>
          <p:cNvSpPr/>
          <p:nvPr/>
        </p:nvSpPr>
        <p:spPr>
          <a:xfrm>
            <a:off x="2103850" y="1852225"/>
            <a:ext cx="1596600" cy="33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Quantum</a:t>
            </a:r>
            <a:endParaRPr/>
          </a:p>
        </p:txBody>
      </p:sp>
      <p:sp>
        <p:nvSpPr>
          <p:cNvPr id="943" name="Google Shape;943;p117"/>
          <p:cNvSpPr/>
          <p:nvPr/>
        </p:nvSpPr>
        <p:spPr>
          <a:xfrm>
            <a:off x="2104151" y="2593375"/>
            <a:ext cx="12189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1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4" name="Google Shape;944;p117"/>
          <p:cNvSpPr/>
          <p:nvPr/>
        </p:nvSpPr>
        <p:spPr>
          <a:xfrm>
            <a:off x="3323050" y="2593375"/>
            <a:ext cx="3774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E2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5" name="Google Shape;945;p117"/>
          <p:cNvSpPr/>
          <p:nvPr/>
        </p:nvSpPr>
        <p:spPr>
          <a:xfrm>
            <a:off x="4075475" y="2593375"/>
            <a:ext cx="8289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3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6" name="Google Shape;946;p117"/>
          <p:cNvSpPr/>
          <p:nvPr/>
        </p:nvSpPr>
        <p:spPr>
          <a:xfrm>
            <a:off x="4904500" y="2593375"/>
            <a:ext cx="4005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E4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47" name="Google Shape;947;p117"/>
          <p:cNvSpPr/>
          <p:nvPr/>
        </p:nvSpPr>
        <p:spPr>
          <a:xfrm>
            <a:off x="1443902" y="2593375"/>
            <a:ext cx="525900" cy="3345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8" name="Google Shape;948;p117"/>
          <p:cNvCxnSpPr/>
          <p:nvPr/>
        </p:nvCxnSpPr>
        <p:spPr>
          <a:xfrm>
            <a:off x="2104712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49" name="Google Shape;949;p117"/>
          <p:cNvSpPr txBox="1"/>
          <p:nvPr/>
        </p:nvSpPr>
        <p:spPr>
          <a:xfrm>
            <a:off x="382425" y="3224700"/>
            <a:ext cx="85374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CREATE VIRTUAL TABLE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bounds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 USING window;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UPDATE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bounds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 SET </a:t>
            </a:r>
            <a:r>
              <a:rPr b="1" lang="en" sz="2000">
                <a:solidFill>
                  <a:srgbClr val="E69138"/>
                </a:solidFill>
                <a:latin typeface="Consolas"/>
                <a:ea typeface="Consolas"/>
                <a:cs typeface="Consolas"/>
                <a:sym typeface="Consolas"/>
              </a:rPr>
              <a:t>quantum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=... where 1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CREATE VIRTUAL TABLE quantized USING span(</a:t>
            </a:r>
            <a:r>
              <a:rPr b="1" lang="en" sz="2000">
                <a:solidFill>
                  <a:srgbClr val="E91E63"/>
                </a:solidFill>
                <a:latin typeface="Consolas"/>
                <a:ea typeface="Consolas"/>
                <a:cs typeface="Consolas"/>
                <a:sym typeface="Consolas"/>
              </a:rPr>
              <a:t>sched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bounds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50" name="Google Shape;950;p117"/>
          <p:cNvSpPr/>
          <p:nvPr/>
        </p:nvSpPr>
        <p:spPr>
          <a:xfrm>
            <a:off x="3704050" y="1852225"/>
            <a:ext cx="1596600" cy="33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Quantum</a:t>
            </a:r>
            <a:endParaRPr/>
          </a:p>
        </p:txBody>
      </p:sp>
      <p:sp>
        <p:nvSpPr>
          <p:cNvPr id="951" name="Google Shape;951;p117"/>
          <p:cNvSpPr/>
          <p:nvPr/>
        </p:nvSpPr>
        <p:spPr>
          <a:xfrm>
            <a:off x="5304250" y="1852225"/>
            <a:ext cx="1596600" cy="33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Quantum</a:t>
            </a:r>
            <a:endParaRPr/>
          </a:p>
        </p:txBody>
      </p:sp>
      <p:sp>
        <p:nvSpPr>
          <p:cNvPr id="952" name="Google Shape;952;p117"/>
          <p:cNvSpPr/>
          <p:nvPr/>
        </p:nvSpPr>
        <p:spPr>
          <a:xfrm>
            <a:off x="6904450" y="1852225"/>
            <a:ext cx="1596600" cy="33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Quantum</a:t>
            </a:r>
            <a:endParaRPr/>
          </a:p>
        </p:txBody>
      </p:sp>
      <p:cxnSp>
        <p:nvCxnSpPr>
          <p:cNvPr id="953" name="Google Shape;953;p117"/>
          <p:cNvCxnSpPr/>
          <p:nvPr/>
        </p:nvCxnSpPr>
        <p:spPr>
          <a:xfrm>
            <a:off x="3704912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54" name="Google Shape;954;p117"/>
          <p:cNvCxnSpPr/>
          <p:nvPr/>
        </p:nvCxnSpPr>
        <p:spPr>
          <a:xfrm>
            <a:off x="5305112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55" name="Google Shape;955;p117"/>
          <p:cNvCxnSpPr/>
          <p:nvPr/>
        </p:nvCxnSpPr>
        <p:spPr>
          <a:xfrm>
            <a:off x="6905312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56" name="Google Shape;956;p117"/>
          <p:cNvSpPr/>
          <p:nvPr/>
        </p:nvSpPr>
        <p:spPr>
          <a:xfrm>
            <a:off x="3704050" y="2593375"/>
            <a:ext cx="3774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E2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57" name="Google Shape;957;p117"/>
          <p:cNvSpPr/>
          <p:nvPr/>
        </p:nvSpPr>
        <p:spPr>
          <a:xfrm>
            <a:off x="5294675" y="2593375"/>
            <a:ext cx="9336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4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58" name="Google Shape;958;p117"/>
          <p:cNvSpPr/>
          <p:nvPr/>
        </p:nvSpPr>
        <p:spPr>
          <a:xfrm>
            <a:off x="6228275" y="2593375"/>
            <a:ext cx="6771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Event5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59" name="Google Shape;959;p117"/>
          <p:cNvSpPr/>
          <p:nvPr/>
        </p:nvSpPr>
        <p:spPr>
          <a:xfrm>
            <a:off x="6914075" y="2593375"/>
            <a:ext cx="525900" cy="334500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E5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60" name="Google Shape;960;p117"/>
          <p:cNvSpPr/>
          <p:nvPr/>
        </p:nvSpPr>
        <p:spPr>
          <a:xfrm>
            <a:off x="7447475" y="2593375"/>
            <a:ext cx="1053600" cy="3345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Google Sans"/>
                <a:ea typeface="Google Sans"/>
                <a:cs typeface="Google Sans"/>
                <a:sym typeface="Google Sans"/>
              </a:rPr>
              <a:t>Event6</a:t>
            </a:r>
            <a:endParaRPr sz="12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961" name="Google Shape;961;p117"/>
          <p:cNvCxnSpPr/>
          <p:nvPr/>
        </p:nvCxnSpPr>
        <p:spPr>
          <a:xfrm>
            <a:off x="8505512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62" name="Google Shape;962;p117"/>
          <p:cNvSpPr txBox="1"/>
          <p:nvPr/>
        </p:nvSpPr>
        <p:spPr>
          <a:xfrm>
            <a:off x="8509950" y="1831750"/>
            <a:ext cx="4005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...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63" name="Google Shape;963;p117"/>
          <p:cNvSpPr txBox="1"/>
          <p:nvPr/>
        </p:nvSpPr>
        <p:spPr>
          <a:xfrm>
            <a:off x="8509950" y="2593750"/>
            <a:ext cx="4005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...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64" name="Google Shape;964;p117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SQL constructs</a:t>
            </a:r>
            <a:endParaRPr/>
          </a:p>
        </p:txBody>
      </p:sp>
      <p:sp>
        <p:nvSpPr>
          <p:cNvPr id="965" name="Google Shape;965;p117"/>
          <p:cNvSpPr txBox="1"/>
          <p:nvPr/>
        </p:nvSpPr>
        <p:spPr>
          <a:xfrm>
            <a:off x="158250" y="4659925"/>
            <a:ext cx="613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Docs: https://perfetto.dev/docs/analysis/trace-processor#operator-tables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18"/>
          <p:cNvSpPr txBox="1"/>
          <p:nvPr/>
        </p:nvSpPr>
        <p:spPr>
          <a:xfrm>
            <a:off x="286800" y="1223725"/>
            <a:ext cx="87000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91E63"/>
                </a:solidFill>
                <a:latin typeface="Google Sans"/>
                <a:ea typeface="Google Sans"/>
                <a:cs typeface="Google Sans"/>
                <a:sym typeface="Google Sans"/>
              </a:rPr>
              <a:t>Windowing</a:t>
            </a:r>
            <a:endParaRPr b="1" sz="2000">
              <a:solidFill>
                <a:srgbClr val="E91E6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1" name="Google Shape;971;p118"/>
          <p:cNvSpPr/>
          <p:nvPr/>
        </p:nvSpPr>
        <p:spPr>
          <a:xfrm>
            <a:off x="2103850" y="1369125"/>
            <a:ext cx="12429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1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2" name="Google Shape;972;p118"/>
          <p:cNvSpPr/>
          <p:nvPr/>
        </p:nvSpPr>
        <p:spPr>
          <a:xfrm>
            <a:off x="3323050" y="1369125"/>
            <a:ext cx="7884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2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3" name="Google Shape;973;p118"/>
          <p:cNvSpPr/>
          <p:nvPr/>
        </p:nvSpPr>
        <p:spPr>
          <a:xfrm>
            <a:off x="4094599" y="1369125"/>
            <a:ext cx="9156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3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4" name="Google Shape;974;p118"/>
          <p:cNvSpPr/>
          <p:nvPr/>
        </p:nvSpPr>
        <p:spPr>
          <a:xfrm>
            <a:off x="5009010" y="1369125"/>
            <a:ext cx="12429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4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5" name="Google Shape;975;p118"/>
          <p:cNvSpPr/>
          <p:nvPr/>
        </p:nvSpPr>
        <p:spPr>
          <a:xfrm>
            <a:off x="6228210" y="1369125"/>
            <a:ext cx="12429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5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6" name="Google Shape;976;p118"/>
          <p:cNvSpPr/>
          <p:nvPr/>
        </p:nvSpPr>
        <p:spPr>
          <a:xfrm>
            <a:off x="7447410" y="1369125"/>
            <a:ext cx="12429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6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7" name="Google Shape;977;p118"/>
          <p:cNvSpPr/>
          <p:nvPr/>
        </p:nvSpPr>
        <p:spPr>
          <a:xfrm>
            <a:off x="2380550" y="1828025"/>
            <a:ext cx="3642300" cy="334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Window</a:t>
            </a:r>
            <a:endParaRPr/>
          </a:p>
        </p:txBody>
      </p:sp>
      <p:sp>
        <p:nvSpPr>
          <p:cNvPr id="978" name="Google Shape;978;p118"/>
          <p:cNvSpPr/>
          <p:nvPr/>
        </p:nvSpPr>
        <p:spPr>
          <a:xfrm>
            <a:off x="2380550" y="2588325"/>
            <a:ext cx="9663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1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79" name="Google Shape;979;p118"/>
          <p:cNvSpPr/>
          <p:nvPr/>
        </p:nvSpPr>
        <p:spPr>
          <a:xfrm>
            <a:off x="3323050" y="2588325"/>
            <a:ext cx="7884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2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80" name="Google Shape;980;p118"/>
          <p:cNvSpPr/>
          <p:nvPr/>
        </p:nvSpPr>
        <p:spPr>
          <a:xfrm>
            <a:off x="4094599" y="2588325"/>
            <a:ext cx="915600" cy="3345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3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81" name="Google Shape;981;p118"/>
          <p:cNvSpPr/>
          <p:nvPr/>
        </p:nvSpPr>
        <p:spPr>
          <a:xfrm>
            <a:off x="5009002" y="2588325"/>
            <a:ext cx="1014000" cy="334500"/>
          </a:xfrm>
          <a:prstGeom prst="rect">
            <a:avLst/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Event 4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82" name="Google Shape;982;p118"/>
          <p:cNvSpPr/>
          <p:nvPr/>
        </p:nvSpPr>
        <p:spPr>
          <a:xfrm>
            <a:off x="3900927" y="2220275"/>
            <a:ext cx="525900" cy="3345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3" name="Google Shape;983;p118"/>
          <p:cNvCxnSpPr/>
          <p:nvPr/>
        </p:nvCxnSpPr>
        <p:spPr>
          <a:xfrm>
            <a:off x="2380831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984" name="Google Shape;984;p118"/>
          <p:cNvCxnSpPr/>
          <p:nvPr/>
        </p:nvCxnSpPr>
        <p:spPr>
          <a:xfrm>
            <a:off x="6028871" y="1359550"/>
            <a:ext cx="0" cy="1587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985" name="Google Shape;985;p118"/>
          <p:cNvSpPr txBox="1"/>
          <p:nvPr/>
        </p:nvSpPr>
        <p:spPr>
          <a:xfrm>
            <a:off x="382425" y="3224700"/>
            <a:ext cx="85374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CREATE VIRTUAL TABLE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bounds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 USING window;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UPDATE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bounds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 SET window_start=X, window_dur=Y where 1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CREATE VIRTUAL TABLE clipped USING span(</a:t>
            </a:r>
            <a:r>
              <a:rPr b="1" lang="en" sz="2000">
                <a:solidFill>
                  <a:srgbClr val="E91E63"/>
                </a:solidFill>
                <a:latin typeface="Consolas"/>
                <a:ea typeface="Consolas"/>
                <a:cs typeface="Consolas"/>
                <a:sym typeface="Consolas"/>
              </a:rPr>
              <a:t>sched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b="1" lang="en" sz="2000">
                <a:solidFill>
                  <a:srgbClr val="4285F4"/>
                </a:solidFill>
                <a:latin typeface="Consolas"/>
                <a:ea typeface="Consolas"/>
                <a:cs typeface="Consolas"/>
                <a:sym typeface="Consolas"/>
              </a:rPr>
              <a:t>bounds</a:t>
            </a:r>
            <a:r>
              <a:rPr lang="en" sz="2000"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nsolas"/>
              <a:ea typeface="Consolas"/>
              <a:cs typeface="Consolas"/>
              <a:sym typeface="Consolas"/>
            </a:endParaRPr>
          </a:p>
        </p:txBody>
      </p:sp>
      <p:cxnSp>
        <p:nvCxnSpPr>
          <p:cNvPr id="986" name="Google Shape;986;p118"/>
          <p:cNvCxnSpPr/>
          <p:nvPr/>
        </p:nvCxnSpPr>
        <p:spPr>
          <a:xfrm>
            <a:off x="6290750" y="4280175"/>
            <a:ext cx="0" cy="23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87" name="Google Shape;987;p118"/>
          <p:cNvCxnSpPr/>
          <p:nvPr/>
        </p:nvCxnSpPr>
        <p:spPr>
          <a:xfrm>
            <a:off x="7433750" y="4280175"/>
            <a:ext cx="0" cy="23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8" name="Google Shape;988;p118"/>
          <p:cNvSpPr txBox="1"/>
          <p:nvPr/>
        </p:nvSpPr>
        <p:spPr>
          <a:xfrm>
            <a:off x="5496950" y="4574850"/>
            <a:ext cx="1596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O</a:t>
            </a: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rig table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89" name="Google Shape;989;p118"/>
          <p:cNvSpPr txBox="1"/>
          <p:nvPr/>
        </p:nvSpPr>
        <p:spPr>
          <a:xfrm>
            <a:off x="6816850" y="4574850"/>
            <a:ext cx="1242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oogle Sans"/>
                <a:ea typeface="Google Sans"/>
                <a:cs typeface="Google Sans"/>
                <a:sym typeface="Google Sans"/>
              </a:rPr>
              <a:t>Clip mask</a:t>
            </a:r>
            <a:endParaRPr sz="16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90" name="Google Shape;990;p118"/>
          <p:cNvSpPr txBox="1"/>
          <p:nvPr>
            <p:ph type="title"/>
          </p:nvPr>
        </p:nvSpPr>
        <p:spPr>
          <a:xfrm>
            <a:off x="0" y="0"/>
            <a:ext cx="91440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SQL constructs</a:t>
            </a:r>
            <a:endParaRPr/>
          </a:p>
        </p:txBody>
      </p:sp>
      <p:sp>
        <p:nvSpPr>
          <p:cNvPr id="991" name="Google Shape;991;p118"/>
          <p:cNvSpPr txBox="1"/>
          <p:nvPr/>
        </p:nvSpPr>
        <p:spPr>
          <a:xfrm>
            <a:off x="158250" y="4659925"/>
            <a:ext cx="613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Docs: https://perfetto.dev/docs/analysis/trace-processor#operator-tables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6F6F6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8"/>
          <p:cNvSpPr txBox="1"/>
          <p:nvPr/>
        </p:nvSpPr>
        <p:spPr>
          <a:xfrm>
            <a:off x="92675" y="111200"/>
            <a:ext cx="90513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What's special about</a:t>
            </a: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client platforms</a:t>
            </a:r>
            <a:endParaRPr sz="4000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31" name="Google Shape;331;p58"/>
          <p:cNvSpPr txBox="1"/>
          <p:nvPr/>
        </p:nvSpPr>
        <p:spPr>
          <a:xfrm>
            <a:off x="268200" y="870200"/>
            <a:ext cx="8875800" cy="41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Variable workload, high </a:t>
            </a: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dynamic range of </a:t>
            </a: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power &amp; mem bandwidth 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The workload is extremely variable and user-driven. Hard to have baselines expectations.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Most of the user-visible issues are about "several processes / sw layers trying to meet a 16ms/8ms deadline".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Android, Chrome and CrOS are special in so many different ways tech-wise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Custom libc, apps fork() from zygote, pid &amp; uid, namespaces, syscall sandboxes, custom IPCs, SELinux, VMs.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Chrome (browser) needs to support all major OSes (Android, Linux/CrOS, MacOS, Win).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Versioning &amp; ABI stability 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Chrome releases every 6w, Android once/year, Android kernel &amp; HAL even slower. We want to trace'em all.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Getting data out of devices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It's complicated (privacy and data budget) but solvable. Key reason why Perfetto is so much based on protos.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Security model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	</a:t>
            </a: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Want to trace everything, but that exposes tracing services to untrusted apps. Can't really CAP_SYS_ADMIN.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Overhead</a:t>
            </a:r>
            <a:endParaRPr b="1"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CPU overhead doesn't matter as much as people think*, binary size and memory do way more.</a:t>
            </a: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BC34A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9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4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Recording traces</a:t>
            </a:r>
            <a:endParaRPr sz="64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5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A view of some Perfetto core platform probes</a:t>
            </a:r>
            <a:endParaRPr sz="25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0"/>
          <p:cNvSpPr txBox="1"/>
          <p:nvPr/>
        </p:nvSpPr>
        <p:spPr>
          <a:xfrm>
            <a:off x="92675" y="111200"/>
            <a:ext cx="3094800" cy="8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Recording a trace</a:t>
            </a:r>
            <a:endParaRPr sz="4000"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42" name="Google Shape;342;p60"/>
          <p:cNvSpPr/>
          <p:nvPr/>
        </p:nvSpPr>
        <p:spPr>
          <a:xfrm>
            <a:off x="206500" y="1914325"/>
            <a:ext cx="679200" cy="6792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60"/>
          <p:cNvSpPr txBox="1"/>
          <p:nvPr/>
        </p:nvSpPr>
        <p:spPr>
          <a:xfrm>
            <a:off x="885700" y="2053825"/>
            <a:ext cx="3189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oboto"/>
                <a:ea typeface="Roboto"/>
                <a:cs typeface="Roboto"/>
                <a:sym typeface="Roboto"/>
              </a:rPr>
              <a:t>Via ui.perfetto.dev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4" name="Google Shape;34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7400" y="-3877"/>
            <a:ext cx="59480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Google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